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8"/>
  </p:notesMasterIdLst>
  <p:sldIdLst>
    <p:sldId id="2134" r:id="rId3"/>
    <p:sldId id="2135" r:id="rId4"/>
    <p:sldId id="2155" r:id="rId5"/>
    <p:sldId id="2157" r:id="rId6"/>
    <p:sldId id="2159" r:id="rId7"/>
    <p:sldId id="2158" r:id="rId8"/>
    <p:sldId id="2178" r:id="rId9"/>
    <p:sldId id="2197" r:id="rId10"/>
    <p:sldId id="2203" r:id="rId11"/>
    <p:sldId id="2198" r:id="rId12"/>
    <p:sldId id="2200" r:id="rId13"/>
    <p:sldId id="2199" r:id="rId14"/>
    <p:sldId id="1761" r:id="rId15"/>
    <p:sldId id="2204" r:id="rId16"/>
    <p:sldId id="220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7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3"/>
    <p:restoredTop sz="93617" autoAdjust="0"/>
  </p:normalViewPr>
  <p:slideViewPr>
    <p:cSldViewPr snapToGrid="0">
      <p:cViewPr varScale="1">
        <p:scale>
          <a:sx n="80" d="100"/>
          <a:sy n="80" d="100"/>
        </p:scale>
        <p:origin x="81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27BDE7-3A78-4CD7-9BF5-D5819777E7F8}" type="datetimeFigureOut">
              <a:rPr lang="zh-CN" altLang="en-US" smtClean="0"/>
              <a:t>2022/4/15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3329D-08B1-470F-9798-BC307C3C9ED1}" type="slidenum">
              <a:rPr lang="zh-CN" altLang="en-US" smtClean="0"/>
              <a:t>‹#›</a:t>
            </a:fld>
            <a:endParaRPr lang="zh-CN" altLang="en-US"/>
          </a:p>
        </p:txBody>
      </p:sp>
    </p:spTree>
    <p:extLst>
      <p:ext uri="{BB962C8B-B14F-4D97-AF65-F5344CB8AC3E}">
        <p14:creationId xmlns:p14="http://schemas.microsoft.com/office/powerpoint/2010/main" val="1580844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我们提出使用</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环形均匀排布的8个电极</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作为采样点，通过两个8选1MUX依次选通其中两个电极，并使用网络分析仪监测这两个电极之间的</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实时阻抗</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，获得28个阻抗数据，使用</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图像重建算法</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重建截面的肌肉状态，从而</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获取目前手势</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。初步的实验已经证明此方法的科学性和可行性。</a:t>
            </a: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7</a:t>
            </a:fld>
            <a:endParaRPr lang="zh-CN" altLang="en-US"/>
          </a:p>
        </p:txBody>
      </p:sp>
    </p:spTree>
    <p:extLst>
      <p:ext uri="{BB962C8B-B14F-4D97-AF65-F5344CB8AC3E}">
        <p14:creationId xmlns:p14="http://schemas.microsoft.com/office/powerpoint/2010/main" val="4020133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团队提出了一套</a:t>
            </a:r>
            <a:r>
              <a:rPr lang="zh-CN" altLang="en-US" sz="12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识别手势的紧凑解决方案</a:t>
            </a:r>
            <a:endPar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巧妙地利用</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机器学习、图形学和医学影响方面的知识设计算法</a:t>
            </a: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同时设计了</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微型嵌入式系统</a:t>
            </a: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和可靠的</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产品外观和结构</a:t>
            </a: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以期此技术能在如手语识别以及AR交互方面有所应用。</a:t>
            </a: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13</a:t>
            </a:fld>
            <a:endParaRPr lang="zh-CN" altLang="en-US"/>
          </a:p>
        </p:txBody>
      </p:sp>
    </p:spTree>
    <p:extLst>
      <p:ext uri="{BB962C8B-B14F-4D97-AF65-F5344CB8AC3E}">
        <p14:creationId xmlns:p14="http://schemas.microsoft.com/office/powerpoint/2010/main" val="247342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217930">
              <a:lnSpc>
                <a:spcPct val="150000"/>
              </a:lnSpc>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目前我们先验证了这一想法的可行性，但由于时间紧迫以及疫情导致的代工厂停工，我们依然有不少可以改进的地方：</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嵌入式系统可以通过更精细的时序逻辑实现更高的刷新率和更具性价比的方案，同时可以考虑使用</a:t>
            </a:r>
            <a:r>
              <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FPC</a:t>
            </a: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制作柔性电路板。</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算法方面，在采集更多的数据之后我们可以训练出更精准普适的识别模型。</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产品设计方面，可以在目前硅胶</a:t>
            </a:r>
            <a:r>
              <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3D</a:t>
            </a: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打印模型的基础上做出更符合用户逻辑的产品。</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14</a:t>
            </a:fld>
            <a:endParaRPr lang="zh-CN" altLang="en-US"/>
          </a:p>
        </p:txBody>
      </p:sp>
    </p:spTree>
    <p:extLst>
      <p:ext uri="{BB962C8B-B14F-4D97-AF65-F5344CB8AC3E}">
        <p14:creationId xmlns:p14="http://schemas.microsoft.com/office/powerpoint/2010/main" val="2850561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63000"/>
          </a:blip>
          <a:stretch>
            <a:fillRect t="-16000" b="-14000"/>
          </a:stretch>
        </a:blipFill>
        <a:effectLst/>
      </p:bgPr>
    </p:bg>
    <p:spTree>
      <p:nvGrpSpPr>
        <p:cNvPr id="1" name=""/>
        <p:cNvGrpSpPr/>
        <p:nvPr/>
      </p:nvGrpSpPr>
      <p:grpSpPr>
        <a:xfrm>
          <a:off x="0" y="0"/>
          <a:ext cx="0" cy="0"/>
          <a:chOff x="0" y="0"/>
          <a:chExt cx="0" cy="0"/>
        </a:xfrm>
      </p:grpSpPr>
      <p:sp>
        <p:nvSpPr>
          <p:cNvPr id="3" name="Pentagon 8"/>
          <p:cNvSpPr/>
          <p:nvPr/>
        </p:nvSpPr>
        <p:spPr>
          <a:xfrm rot="5400000">
            <a:off x="3849280" y="-2484513"/>
            <a:ext cx="4490900" cy="10531420"/>
          </a:xfrm>
          <a:prstGeom prst="homePlate">
            <a:avLst>
              <a:gd name="adj" fmla="val 29908"/>
            </a:avLst>
          </a:prstGeom>
          <a:gradFill>
            <a:gsLst>
              <a:gs pos="0">
                <a:srgbClr val="002060"/>
              </a:gs>
              <a:gs pos="66000">
                <a:schemeClr val="accent4"/>
              </a:gs>
              <a:gs pos="100000">
                <a:schemeClr val="accent2">
                  <a:lumMod val="7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FBFBF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5"/>
          <p:cNvSpPr txBox="1"/>
          <p:nvPr/>
        </p:nvSpPr>
        <p:spPr>
          <a:xfrm>
            <a:off x="2266315" y="1216660"/>
            <a:ext cx="4832350" cy="745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lnSpc>
                <a:spcPct val="100000"/>
              </a:lnSpc>
            </a:pPr>
            <a:r>
              <a:rPr lang="en-US"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基于断层扫描的</a:t>
            </a:r>
            <a:endParaRPr 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
        <p:nvSpPr>
          <p:cNvPr id="5" name="文本框 6"/>
          <p:cNvSpPr txBox="1"/>
          <p:nvPr/>
        </p:nvSpPr>
        <p:spPr>
          <a:xfrm>
            <a:off x="3657600" y="3571875"/>
            <a:ext cx="4875530" cy="521970"/>
          </a:xfrm>
          <a:prstGeom prst="rect">
            <a:avLst/>
          </a:prstGeom>
          <a:solidFill>
            <a:schemeClr val="tx1">
              <a:alpha val="0"/>
            </a:schemeClr>
          </a:solid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pPr algn="ctr"/>
            <a:r>
              <a:rPr lang="en-US" altLang="zh-CN" sz="1400" dirty="0">
                <a:latin typeface="微软雅黑 Light" panose="020B0502040204020203" pitchFamily="34" charset="-122"/>
                <a:ea typeface="微软雅黑 Light" panose="020B0502040204020203" pitchFamily="34" charset="-122"/>
                <a:cs typeface="+mn-ea"/>
                <a:sym typeface="+mn-lt"/>
              </a:rPr>
              <a:t>Sign language recognition and translation Bracelet</a:t>
            </a:r>
          </a:p>
          <a:p>
            <a:pPr algn="ctr"/>
            <a:r>
              <a:rPr lang="en-US" altLang="zh-CN" sz="1400" dirty="0">
                <a:latin typeface="微软雅黑 Light" panose="020B0502040204020203" pitchFamily="34" charset="-122"/>
                <a:ea typeface="微软雅黑 Light" panose="020B0502040204020203" pitchFamily="34" charset="-122"/>
                <a:cs typeface="+mn-ea"/>
                <a:sym typeface="+mn-lt"/>
              </a:rPr>
              <a:t> designed for hearing impaired people</a:t>
            </a:r>
          </a:p>
        </p:txBody>
      </p:sp>
      <p:sp>
        <p:nvSpPr>
          <p:cNvPr id="6" name="文本框 7"/>
          <p:cNvSpPr txBox="1"/>
          <p:nvPr/>
        </p:nvSpPr>
        <p:spPr>
          <a:xfrm>
            <a:off x="3893820" y="6238875"/>
            <a:ext cx="4403090" cy="306705"/>
          </a:xfrm>
          <a:prstGeom prst="rect">
            <a:avLst/>
          </a:prstGeom>
          <a:noFill/>
        </p:spPr>
        <p:txBody>
          <a:bodyPr wrap="square" rtlCol="0">
            <a:spAutoFit/>
          </a:bodyPr>
          <a:lstStyle/>
          <a:p>
            <a:pPr algn="ct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团队成员：万雪鸽</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张庭梁</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王喆隆</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林易佳</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粟艺薇</a:t>
            </a:r>
            <a:endPar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endParaRPr>
          </a:p>
        </p:txBody>
      </p:sp>
      <p:sp>
        <p:nvSpPr>
          <p:cNvPr id="7" name="Freeform 19"/>
          <p:cNvSpPr/>
          <p:nvPr/>
        </p:nvSpPr>
        <p:spPr bwMode="auto">
          <a:xfrm rot="5400000" flipH="1">
            <a:off x="4978400" y="-1327785"/>
            <a:ext cx="2461895" cy="1241869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gradFill>
            <a:gsLst>
              <a:gs pos="0">
                <a:schemeClr val="accent2">
                  <a:alpha val="42000"/>
                </a:schemeClr>
              </a:gs>
              <a:gs pos="74000">
                <a:srgbClr val="577AB9">
                  <a:alpha val="70000"/>
                </a:srgbClr>
              </a:gs>
            </a:gsLst>
            <a:lin ang="0" scaled="0"/>
          </a:gradFill>
          <a:ln>
            <a:noFill/>
          </a:ln>
        </p:spPr>
        <p:txBody>
          <a:bodyPr vert="horz" wrap="square" lIns="91440" tIns="45720" rIns="91440" bIns="45720" numCol="1" anchor="t" anchorCtr="0" compatLnSpc="1"/>
          <a:lstStyle/>
          <a:p>
            <a:endParaRPr lang="en-US">
              <a:cs typeface="+mn-ea"/>
              <a:sym typeface="+mn-lt"/>
            </a:endParaRPr>
          </a:p>
        </p:txBody>
      </p:sp>
      <p:sp>
        <p:nvSpPr>
          <p:cNvPr id="11" name="文本框 10"/>
          <p:cNvSpPr txBox="1"/>
          <p:nvPr/>
        </p:nvSpPr>
        <p:spPr>
          <a:xfrm>
            <a:off x="2266315" y="1962150"/>
            <a:ext cx="7279005" cy="1106805"/>
          </a:xfrm>
          <a:prstGeom prst="rect">
            <a:avLst/>
          </a:prstGeom>
          <a:noFill/>
        </p:spPr>
        <p:txBody>
          <a:bodyPr wrap="square" rtlCol="0" anchor="t">
            <a:spAutoFit/>
          </a:bodyPr>
          <a:lstStyle/>
          <a:p>
            <a:pPr algn="dist">
              <a:lnSpc>
                <a:spcPct val="100000"/>
              </a:lnSpc>
            </a:pPr>
            <a:r>
              <a:rPr 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穿戴式手势识别</a:t>
            </a:r>
            <a:endParaRPr lang="en-US" alt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3065870" y="331458"/>
            <a:ext cx="3840480" cy="460375"/>
          </a:xfrm>
          <a:prstGeom prst="rect">
            <a:avLst/>
          </a:prstGeom>
          <a:noFill/>
        </p:spPr>
        <p:txBody>
          <a:bodyPr wrap="none" rtlCol="0">
            <a:spAutoFit/>
          </a:bodyPr>
          <a:lstStyle/>
          <a:p>
            <a:pPr algn="l"/>
            <a:r>
              <a:rPr lang="en-US" altLang="zh-CN" sz="2400" dirty="0">
                <a:solidFill>
                  <a:schemeClr val="tx1">
                    <a:lumMod val="75000"/>
                    <a:lumOff val="25000"/>
                  </a:schemeClr>
                </a:solidFill>
                <a:latin typeface="苹方 特粗" panose="020B0800000000000000" charset="-122"/>
                <a:ea typeface="苹方 特粗" panose="020B0800000000000000" charset="-122"/>
              </a:rPr>
              <a:t>——</a:t>
            </a:r>
            <a:r>
              <a:rPr lang="zh-CN" altLang="en-US" sz="2400" dirty="0">
                <a:solidFill>
                  <a:schemeClr val="tx1">
                    <a:lumMod val="75000"/>
                    <a:lumOff val="25000"/>
                  </a:schemeClr>
                </a:solidFill>
                <a:latin typeface="苹方 特粗" panose="020B0800000000000000" charset="-122"/>
                <a:ea typeface="苹方 特粗" panose="020B0800000000000000" charset="-122"/>
              </a:rPr>
              <a:t>嵌入式电路设计和制作</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7" name="图片 7" descr="C:\Users\wxg\AppData\Local\Temp\WeChat Files\51167e56cca6ec3dedd40a6bb2a5b2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84200" y="1106170"/>
            <a:ext cx="3933190" cy="2449830"/>
          </a:xfrm>
          <a:prstGeom prst="rect">
            <a:avLst/>
          </a:prstGeom>
          <a:noFill/>
          <a:ln>
            <a:noFill/>
          </a:ln>
        </p:spPr>
      </p:pic>
      <p:pic>
        <p:nvPicPr>
          <p:cNvPr id="4" name="图片 2" descr="电子仪器&#10;&#10;低可信度描述已自动生成"/>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385435" y="1106170"/>
            <a:ext cx="5274310" cy="3232785"/>
          </a:xfrm>
          <a:prstGeom prst="rect">
            <a:avLst/>
          </a:prstGeom>
          <a:noFill/>
          <a:ln>
            <a:noFill/>
          </a:ln>
        </p:spPr>
      </p:pic>
      <p:pic>
        <p:nvPicPr>
          <p:cNvPr id="5" name="图片 3" descr="图示, 示意图&#10;&#10;描述已自动生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rot="5400000">
            <a:off x="1303972" y="3193098"/>
            <a:ext cx="2493645" cy="3933190"/>
          </a:xfrm>
          <a:prstGeom prst="rect">
            <a:avLst/>
          </a:prstGeom>
          <a:noFill/>
          <a:ln>
            <a:noFill/>
          </a:ln>
        </p:spPr>
      </p:pic>
      <p:pic>
        <p:nvPicPr>
          <p:cNvPr id="8" name="图片 11" descr="电脑萤幕的截图&#10;&#10;描述已自动生成"/>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385435" y="4471035"/>
            <a:ext cx="3604895" cy="19354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726430" y="1267460"/>
            <a:ext cx="5932805" cy="4799965"/>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32765" y="1267460"/>
            <a:ext cx="4800600" cy="4800600"/>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txBox="1"/>
          <p:nvPr/>
        </p:nvSpPr>
        <p:spPr>
          <a:xfrm>
            <a:off x="3210650" y="348603"/>
            <a:ext cx="4754880" cy="460375"/>
          </a:xfrm>
          <a:prstGeom prst="rect">
            <a:avLst/>
          </a:prstGeom>
          <a:noFill/>
        </p:spPr>
        <p:txBody>
          <a:bodyPr wrap="none" rtlCol="0">
            <a:spAutoFit/>
          </a:bodyPr>
          <a:lstStyle/>
          <a:p>
            <a:r>
              <a:rPr lang="en-US" altLang="zh-CN" sz="2400" dirty="0">
                <a:solidFill>
                  <a:schemeClr val="tx1">
                    <a:lumMod val="75000"/>
                    <a:lumOff val="25000"/>
                  </a:schemeClr>
                </a:solidFill>
                <a:latin typeface="苹方 特粗" panose="020B0800000000000000" charset="-122"/>
                <a:ea typeface="苹方 特粗" panose="020B0800000000000000" charset="-122"/>
              </a:rPr>
              <a:t>——</a:t>
            </a:r>
            <a:r>
              <a:rPr lang="zh-CN" altLang="en-US" sz="2400" dirty="0">
                <a:solidFill>
                  <a:schemeClr val="tx1">
                    <a:lumMod val="75000"/>
                    <a:lumOff val="25000"/>
                  </a:schemeClr>
                </a:solidFill>
                <a:latin typeface="苹方 特粗" panose="020B0800000000000000" charset="-122"/>
                <a:ea typeface="苹方 特粗" panose="020B0800000000000000" charset="-122"/>
              </a:rPr>
              <a:t>数据采集和可视化、机器学习</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sp>
        <p:nvSpPr>
          <p:cNvPr id="5" name="文本框 4"/>
          <p:cNvSpPr txBox="1"/>
          <p:nvPr/>
        </p:nvSpPr>
        <p:spPr>
          <a:xfrm>
            <a:off x="5923915" y="1422400"/>
            <a:ext cx="5537835" cy="860425"/>
          </a:xfrm>
          <a:prstGeom prst="rect">
            <a:avLst/>
          </a:prstGeom>
          <a:noFill/>
        </p:spPr>
        <p:txBody>
          <a:bodyPr wrap="square" rtlCol="0" anchor="t">
            <a:spAutoFit/>
          </a:bodyPr>
          <a:lstStyle/>
          <a:p>
            <a:pPr marR="0" indent="0" defTabSz="1217930" fontAlgn="auto">
              <a:lnSpc>
                <a:spcPts val="2000"/>
              </a:lnSpc>
              <a:spcBef>
                <a:spcPts val="0"/>
              </a:spcBef>
              <a:spcAft>
                <a:spcPts val="0"/>
              </a:spcAft>
              <a:buClrTx/>
              <a:buSzTx/>
              <a:buFontTx/>
              <a:buNone/>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使用每帧28个特征点作为原始数据，无重复的对其中每一对数据做差得到378组数据，将这些数据集合进SVM训练，最终输出分类结果，且生成了一些可视化效果以供鉴别过程中的正误。</a:t>
            </a:r>
          </a:p>
        </p:txBody>
      </p:sp>
      <p:pic>
        <p:nvPicPr>
          <p:cNvPr id="3" name="图片 4" descr="表格&#10;&#10;中度可信度描述已自动生成"/>
          <p:cNvPicPr>
            <a:picLocks noChangeAspect="1" noChangeArrowheads="1"/>
          </p:cNvPicPr>
          <p:nvPr/>
        </p:nvPicPr>
        <p:blipFill>
          <a:blip r:embed="rId2" cstate="print">
            <a:extLst>
              <a:ext uri="{28A0092B-C50C-407E-A947-70E740481C1C}">
                <a14:useLocalDpi xmlns:a14="http://schemas.microsoft.com/office/drawing/2010/main" val="0"/>
              </a:ext>
            </a:extLst>
          </a:blip>
          <a:srcRect b="1022"/>
          <a:stretch>
            <a:fillRect/>
          </a:stretch>
        </p:blipFill>
        <p:spPr>
          <a:xfrm>
            <a:off x="6018530" y="2359025"/>
            <a:ext cx="2259965" cy="3362960"/>
          </a:xfrm>
          <a:prstGeom prst="rect">
            <a:avLst/>
          </a:prstGeom>
          <a:noFill/>
          <a:ln>
            <a:noFill/>
          </a:ln>
        </p:spPr>
      </p:pic>
      <p:pic>
        <p:nvPicPr>
          <p:cNvPr id="9" name="图片 9" descr="C:\Users\wxg\AppData\Local\Temp\WeChat Files\447b0a3b8ae40a3dfa53e429af12f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444865" y="2359025"/>
            <a:ext cx="2908300" cy="1928495"/>
          </a:xfrm>
          <a:prstGeom prst="rect">
            <a:avLst/>
          </a:prstGeom>
          <a:noFill/>
          <a:ln>
            <a:noFill/>
          </a:ln>
        </p:spPr>
      </p:pic>
      <p:sp>
        <p:nvSpPr>
          <p:cNvPr id="6" name="文本框 5"/>
          <p:cNvSpPr txBox="1"/>
          <p:nvPr/>
        </p:nvSpPr>
        <p:spPr>
          <a:xfrm>
            <a:off x="791210" y="1501775"/>
            <a:ext cx="4284345" cy="533400"/>
          </a:xfrm>
          <a:prstGeom prst="rect">
            <a:avLst/>
          </a:prstGeom>
          <a:noFill/>
          <a:ln w="9525">
            <a:noFill/>
          </a:ln>
        </p:spPr>
        <p:txBody>
          <a:bodyPr wrap="square">
            <a:spAutoFit/>
          </a:bodyPr>
          <a:lstStyle/>
          <a:p>
            <a:pPr indent="0">
              <a:lnSpc>
                <a:spcPct val="120000"/>
              </a:lnSpc>
            </a:pPr>
            <a:r>
              <a:rPr sz="1200" b="0" dirty="0" err="1">
                <a:latin typeface="苹方 中等" panose="020B0400000000000000" charset="-122"/>
                <a:ea typeface="苹方 中等" panose="020B0400000000000000" charset="-122"/>
              </a:rPr>
              <a:t>使用嵌入式系统采集了大量训练数据</a:t>
            </a:r>
            <a:endParaRPr sz="1200" b="0" dirty="0">
              <a:latin typeface="苹方 中等" panose="020B0400000000000000" charset="-122"/>
              <a:ea typeface="苹方 中等" panose="020B0400000000000000" charset="-122"/>
            </a:endParaRPr>
          </a:p>
          <a:p>
            <a:pPr indent="0">
              <a:lnSpc>
                <a:spcPct val="120000"/>
              </a:lnSpc>
            </a:pPr>
            <a:r>
              <a:rPr sz="1200" b="0" dirty="0" err="1">
                <a:latin typeface="苹方 中等" panose="020B0400000000000000" charset="-122"/>
                <a:ea typeface="苹方 中等" panose="020B0400000000000000" charset="-122"/>
              </a:rPr>
              <a:t>并进行可视化和打标</a:t>
            </a:r>
            <a:endParaRPr sz="1200" b="0" dirty="0">
              <a:latin typeface="苹方 中等" panose="020B0400000000000000" charset="-122"/>
              <a:ea typeface="苹方 中等" panose="020B0400000000000000" charset="-122"/>
            </a:endParaRPr>
          </a:p>
        </p:txBody>
      </p:sp>
      <p:cxnSp>
        <p:nvCxnSpPr>
          <p:cNvPr id="7" name="直接连接符 6"/>
          <p:cNvCxnSpPr/>
          <p:nvPr/>
        </p:nvCxnSpPr>
        <p:spPr>
          <a:xfrm>
            <a:off x="5500370" y="1501775"/>
            <a:ext cx="0" cy="4875530"/>
          </a:xfrm>
          <a:prstGeom prst="line">
            <a:avLst/>
          </a:prstGeom>
          <a:ln w="12700" cmpd="sng">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7284EE8-3FC8-4095-94E7-D02BE74C8FB9}"/>
              </a:ext>
            </a:extLst>
          </p:cNvPr>
          <p:cNvPicPr>
            <a:picLocks noChangeAspect="1"/>
          </p:cNvPicPr>
          <p:nvPr/>
        </p:nvPicPr>
        <p:blipFill>
          <a:blip r:embed="rId4"/>
          <a:stretch>
            <a:fillRect/>
          </a:stretch>
        </p:blipFill>
        <p:spPr>
          <a:xfrm>
            <a:off x="649479" y="2153285"/>
            <a:ext cx="4567172" cy="3568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39225" y="0"/>
            <a:ext cx="3152775"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7"/>
          <p:cNvSpPr txBox="1"/>
          <p:nvPr/>
        </p:nvSpPr>
        <p:spPr>
          <a:xfrm>
            <a:off x="3210650" y="348603"/>
            <a:ext cx="2621280" cy="460375"/>
          </a:xfrm>
          <a:prstGeom prst="rect">
            <a:avLst/>
          </a:prstGeom>
          <a:noFill/>
        </p:spPr>
        <p:txBody>
          <a:bodyPr wrap="none" rtlCol="0">
            <a:spAutoFit/>
          </a:bodyPr>
          <a:lstStyle/>
          <a:p>
            <a:r>
              <a:rPr lang="en-US" altLang="zh-CN" sz="2400" dirty="0">
                <a:solidFill>
                  <a:schemeClr val="tx1">
                    <a:lumMod val="75000"/>
                    <a:lumOff val="25000"/>
                  </a:schemeClr>
                </a:solidFill>
                <a:latin typeface="苹方 特粗" panose="020B0800000000000000" charset="-122"/>
                <a:ea typeface="苹方 特粗" panose="020B0800000000000000" charset="-122"/>
              </a:rPr>
              <a:t>——</a:t>
            </a:r>
            <a:r>
              <a:rPr lang="zh-CN" altLang="en-US" sz="2400" dirty="0">
                <a:solidFill>
                  <a:schemeClr val="tx1">
                    <a:lumMod val="75000"/>
                    <a:lumOff val="25000"/>
                  </a:schemeClr>
                </a:solidFill>
                <a:latin typeface="苹方 特粗" panose="020B0800000000000000" charset="-122"/>
                <a:ea typeface="苹方 特粗" panose="020B0800000000000000" charset="-122"/>
              </a:rPr>
              <a:t>手环产品设计</a:t>
            </a:r>
          </a:p>
        </p:txBody>
      </p:sp>
      <p:sp>
        <p:nvSpPr>
          <p:cNvPr id="13" name="TextBox 24"/>
          <p:cNvSpPr txBox="1"/>
          <p:nvPr/>
        </p:nvSpPr>
        <p:spPr>
          <a:xfrm>
            <a:off x="933450" y="2745268"/>
            <a:ext cx="7292975" cy="2379225"/>
          </a:xfrm>
          <a:prstGeom prst="rect">
            <a:avLst/>
          </a:prstGeom>
          <a:noFill/>
        </p:spPr>
        <p:txBody>
          <a:bodyPr wrap="square" lIns="91423" tIns="45712" rIns="91423" bIns="45712" rtlCol="0">
            <a:spAutoFit/>
          </a:bodyPr>
          <a:lstStyle/>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松紧弹簧结构和硅胶材料，适配不同粗细的手臂</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铜箔电极，柔性材料采集数据，贴合度更高</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相比于目前的产品，体量更小、价格更低、稳定性更强</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zh-CN" altLang="en-US" sz="1400" dirty="0">
              <a:solidFill>
                <a:schemeClr val="tx1"/>
              </a:solidFill>
              <a:latin typeface="苹方 中等" panose="020B0400000000000000" charset="-122"/>
              <a:ea typeface="苹方 中等" panose="020B0400000000000000" charset="-122"/>
              <a:cs typeface="苹方 特粗" panose="020B0800000000000000" charset="-122"/>
              <a:sym typeface="FZHei-B01S" panose="02010601030101010101" pitchFamily="2" charset="-122"/>
            </a:endParaRP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8" name="图片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129711" y="359037"/>
            <a:ext cx="3634899" cy="2727971"/>
          </a:xfrm>
          <a:prstGeom prst="rect">
            <a:avLst/>
          </a:prstGeom>
          <a:noFill/>
          <a:ln>
            <a:noFill/>
          </a:ln>
        </p:spPr>
      </p:pic>
      <p:sp>
        <p:nvSpPr>
          <p:cNvPr id="14" name="文本框 13">
            <a:extLst>
              <a:ext uri="{FF2B5EF4-FFF2-40B4-BE49-F238E27FC236}">
                <a16:creationId xmlns:a16="http://schemas.microsoft.com/office/drawing/2014/main" id="{D014F774-6C63-4F9A-B2A7-B3E8725A0165}"/>
              </a:ext>
            </a:extLst>
          </p:cNvPr>
          <p:cNvSpPr txBox="1"/>
          <p:nvPr/>
        </p:nvSpPr>
        <p:spPr>
          <a:xfrm>
            <a:off x="8304427" y="3508138"/>
            <a:ext cx="1469596" cy="246221"/>
          </a:xfrm>
          <a:prstGeom prst="rect">
            <a:avLst/>
          </a:prstGeom>
          <a:noFill/>
          <a:ln w="9525">
            <a:noFill/>
          </a:ln>
        </p:spPr>
        <p:txBody>
          <a:bodyPr wrap="square">
            <a:spAutoFit/>
          </a:bodyPr>
          <a:lstStyle/>
          <a:p>
            <a:pPr indent="0" algn="ctr"/>
            <a:r>
              <a:rPr lang="zh-CN" altLang="en-US" sz="1000" b="0" dirty="0">
                <a:latin typeface="苹方 常规" panose="020B0300000000000000" charset="-122"/>
                <a:ea typeface="苹方 常规" panose="020B0300000000000000" charset="-122"/>
              </a:rPr>
              <a:t>实物图</a:t>
            </a:r>
          </a:p>
        </p:txBody>
      </p:sp>
      <p:pic>
        <p:nvPicPr>
          <p:cNvPr id="3" name="图片 2">
            <a:extLst>
              <a:ext uri="{FF2B5EF4-FFF2-40B4-BE49-F238E27FC236}">
                <a16:creationId xmlns:a16="http://schemas.microsoft.com/office/drawing/2014/main" id="{7166EF71-2220-4EA7-93CE-4576061EEA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05" t="11130" r="10907" b="17593"/>
          <a:stretch/>
        </p:blipFill>
        <p:spPr>
          <a:xfrm>
            <a:off x="7129710" y="3934880"/>
            <a:ext cx="3634899" cy="25572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8"/>
          <p:cNvSpPr/>
          <p:nvPr/>
        </p:nvSpPr>
        <p:spPr>
          <a:xfrm>
            <a:off x="2228586" y="0"/>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blipFill rotWithShape="1">
            <a:blip r:embed="rId3"/>
            <a:stretch>
              <a:fillRect l="44000" t="-18000" r="-7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3" name="Freeform: Shape 18"/>
          <p:cNvSpPr/>
          <p:nvPr/>
        </p:nvSpPr>
        <p:spPr>
          <a:xfrm>
            <a:off x="2228586" y="1"/>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gradFill>
            <a:gsLst>
              <a:gs pos="0">
                <a:schemeClr val="accent4">
                  <a:lumMod val="50000"/>
                  <a:alpha val="100000"/>
                </a:schemeClr>
              </a:gs>
              <a:gs pos="7000">
                <a:schemeClr val="accent4">
                  <a:lumMod val="75000"/>
                </a:schemeClr>
              </a:gs>
              <a:gs pos="100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15" name="TextBox 7"/>
          <p:cNvSpPr txBox="1"/>
          <p:nvPr/>
        </p:nvSpPr>
        <p:spPr>
          <a:xfrm>
            <a:off x="802175" y="2679045"/>
            <a:ext cx="1808480" cy="583565"/>
          </a:xfrm>
          <a:prstGeom prst="rect">
            <a:avLst/>
          </a:prstGeom>
          <a:noFill/>
        </p:spPr>
        <p:txBody>
          <a:bodyPr wrap="none" rtlCol="0">
            <a:spAutoFit/>
          </a:bodyPr>
          <a:lstStyle/>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成果总结</a:t>
            </a:r>
          </a:p>
        </p:txBody>
      </p:sp>
      <p:sp>
        <p:nvSpPr>
          <p:cNvPr id="16" name="Google Shape;86;p19"/>
          <p:cNvSpPr txBox="1"/>
          <p:nvPr/>
        </p:nvSpPr>
        <p:spPr>
          <a:xfrm>
            <a:off x="802175" y="2278157"/>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2"/>
                </a:solidFill>
                <a:latin typeface="Source Han Sans SC" panose="020B0500000000000000" pitchFamily="34" charset="-128"/>
                <a:ea typeface="Source Han Sans SC" panose="020B0500000000000000" pitchFamily="34" charset="-128"/>
                <a:cs typeface="Lato"/>
                <a:sym typeface="Lato"/>
              </a:rPr>
              <a:t>CONCLUSIONS</a:t>
            </a:r>
          </a:p>
        </p:txBody>
      </p:sp>
      <p:sp>
        <p:nvSpPr>
          <p:cNvPr id="17" name="TextBox 24"/>
          <p:cNvSpPr txBox="1"/>
          <p:nvPr/>
        </p:nvSpPr>
        <p:spPr>
          <a:xfrm>
            <a:off x="802005" y="3778885"/>
            <a:ext cx="6256020" cy="1156839"/>
          </a:xfrm>
          <a:prstGeom prst="rect">
            <a:avLst/>
          </a:prstGeom>
          <a:noFill/>
        </p:spPr>
        <p:txBody>
          <a:bodyPr wrap="square" lIns="91423" tIns="45712" rIns="91423" bIns="45712" rtlCol="0">
            <a:spAutoFit/>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团队提出了一套</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识别手势的紧凑解决方案</a:t>
            </a:r>
            <a:endPar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巧妙地利用</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机器学习、图形学和医学影响方面的知识设计算法</a:t>
            </a: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同时设计了</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微型嵌入式系统</a:t>
            </a: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和可靠的</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产品外观和结构</a:t>
            </a: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8"/>
          <p:cNvSpPr/>
          <p:nvPr/>
        </p:nvSpPr>
        <p:spPr>
          <a:xfrm>
            <a:off x="2228586" y="0"/>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blipFill rotWithShape="1">
            <a:blip r:embed="rId3"/>
            <a:stretch>
              <a:fillRect l="44000" t="-18000" r="-7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3" name="Freeform: Shape 18"/>
          <p:cNvSpPr/>
          <p:nvPr/>
        </p:nvSpPr>
        <p:spPr>
          <a:xfrm>
            <a:off x="2228586" y="1"/>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gradFill>
            <a:gsLst>
              <a:gs pos="0">
                <a:schemeClr val="accent4">
                  <a:lumMod val="50000"/>
                  <a:alpha val="100000"/>
                </a:schemeClr>
              </a:gs>
              <a:gs pos="7000">
                <a:schemeClr val="accent4">
                  <a:lumMod val="75000"/>
                </a:schemeClr>
              </a:gs>
              <a:gs pos="100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15" name="TextBox 7"/>
          <p:cNvSpPr txBox="1"/>
          <p:nvPr/>
        </p:nvSpPr>
        <p:spPr>
          <a:xfrm>
            <a:off x="802175" y="2679045"/>
            <a:ext cx="1826141" cy="584775"/>
          </a:xfrm>
          <a:prstGeom prst="rect">
            <a:avLst/>
          </a:prstGeom>
          <a:noFill/>
        </p:spPr>
        <p:txBody>
          <a:bodyPr wrap="none" rtlCol="0">
            <a:spAutoFit/>
          </a:bodyPr>
          <a:lstStyle/>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未来展望</a:t>
            </a:r>
          </a:p>
        </p:txBody>
      </p:sp>
      <p:sp>
        <p:nvSpPr>
          <p:cNvPr id="16" name="Google Shape;86;p19"/>
          <p:cNvSpPr txBox="1"/>
          <p:nvPr/>
        </p:nvSpPr>
        <p:spPr>
          <a:xfrm>
            <a:off x="802175" y="2278157"/>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2"/>
                </a:solidFill>
                <a:latin typeface="Source Han Sans SC" panose="020B0500000000000000" pitchFamily="34" charset="-128"/>
                <a:ea typeface="Source Han Sans SC" panose="020B0500000000000000" pitchFamily="34" charset="-128"/>
                <a:cs typeface="Lato"/>
                <a:sym typeface="Lato"/>
              </a:rPr>
              <a:t>CONCLUSIONS</a:t>
            </a:r>
          </a:p>
        </p:txBody>
      </p:sp>
      <p:sp>
        <p:nvSpPr>
          <p:cNvPr id="17" name="TextBox 24"/>
          <p:cNvSpPr txBox="1"/>
          <p:nvPr/>
        </p:nvSpPr>
        <p:spPr>
          <a:xfrm>
            <a:off x="802004" y="3778885"/>
            <a:ext cx="6589023" cy="1346891"/>
          </a:xfrm>
          <a:prstGeom prst="rect">
            <a:avLst/>
          </a:prstGeom>
          <a:noFill/>
        </p:spPr>
        <p:txBody>
          <a:bodyPr wrap="square" lIns="91423" tIns="45712" rIns="91423" bIns="45712" rtlCol="0">
            <a:spAutoFit/>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更高的刷新率，更具性价比</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更好的人机交互，同时可以考虑使用</a:t>
            </a:r>
            <a:r>
              <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FPC</a:t>
            </a: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制作柔性电路板。</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算法方面，训练出更精准普适的识别模型。</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lvl="0" indent="-285750" defTabSz="1217930">
              <a:lnSpc>
                <a:spcPct val="150000"/>
              </a:lnSpc>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产品设计方面，配备电子屏幕，内置语音输入模块，实现双向交流</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p:txBody>
      </p:sp>
      <p:pic>
        <p:nvPicPr>
          <p:cNvPr id="8" name="图片 10" descr="C:\Users\wxg\AppData\Local\Temp\WeChat Files\1848f58f1f340c155136b14e2c5505c.png">
            <a:extLst>
              <a:ext uri="{FF2B5EF4-FFF2-40B4-BE49-F238E27FC236}">
                <a16:creationId xmlns:a16="http://schemas.microsoft.com/office/drawing/2014/main" id="{2795BE12-EFA2-4555-A15E-5314496A7E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7080" b="9669"/>
          <a:stretch>
            <a:fillRect/>
          </a:stretch>
        </p:blipFill>
        <p:spPr>
          <a:xfrm>
            <a:off x="8517255" y="3987800"/>
            <a:ext cx="2796540" cy="2389505"/>
          </a:xfrm>
          <a:prstGeom prst="rect">
            <a:avLst/>
          </a:prstGeom>
          <a:noFill/>
          <a:ln>
            <a:noFill/>
          </a:ln>
          <a:effectLst>
            <a:outerShdw blurRad="152400" dist="76200" dir="2700000" algn="tl" rotWithShape="0">
              <a:prstClr val="black">
                <a:alpha val="40000"/>
              </a:prstClr>
            </a:outerShdw>
          </a:effectLst>
        </p:spPr>
      </p:pic>
      <p:sp>
        <p:nvSpPr>
          <p:cNvPr id="10" name="文本框 9">
            <a:extLst>
              <a:ext uri="{FF2B5EF4-FFF2-40B4-BE49-F238E27FC236}">
                <a16:creationId xmlns:a16="http://schemas.microsoft.com/office/drawing/2014/main" id="{27ADFFF7-10E7-4349-87AE-4229B6F0C44B}"/>
              </a:ext>
            </a:extLst>
          </p:cNvPr>
          <p:cNvSpPr txBox="1"/>
          <p:nvPr/>
        </p:nvSpPr>
        <p:spPr>
          <a:xfrm>
            <a:off x="9335135" y="6522720"/>
            <a:ext cx="1160780" cy="245110"/>
          </a:xfrm>
          <a:prstGeom prst="rect">
            <a:avLst/>
          </a:prstGeom>
          <a:noFill/>
          <a:ln w="9525">
            <a:noFill/>
          </a:ln>
        </p:spPr>
        <p:txBody>
          <a:bodyPr wrap="square">
            <a:spAutoFit/>
          </a:bodyPr>
          <a:lstStyle/>
          <a:p>
            <a:pPr indent="0" algn="ctr"/>
            <a:r>
              <a:rPr lang="zh-CN" sz="1000" b="0" dirty="0">
                <a:latin typeface="苹方 常规" panose="020B0300000000000000" charset="-122"/>
                <a:ea typeface="苹方 常规" panose="020B0300000000000000" charset="-122"/>
              </a:rPr>
              <a:t>产品概念图</a:t>
            </a:r>
            <a:endParaRPr lang="zh-CN" altLang="en-US" sz="1000" b="0" dirty="0">
              <a:latin typeface="苹方 常规" panose="020B0300000000000000" charset="-122"/>
              <a:ea typeface="苹方 常规" panose="020B0300000000000000" charset="-122"/>
            </a:endParaRPr>
          </a:p>
        </p:txBody>
      </p:sp>
    </p:spTree>
    <p:extLst>
      <p:ext uri="{BB962C8B-B14F-4D97-AF65-F5344CB8AC3E}">
        <p14:creationId xmlns:p14="http://schemas.microsoft.com/office/powerpoint/2010/main" val="26551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63000"/>
          </a:blip>
          <a:stretch>
            <a:fillRect t="-16000" b="-14000"/>
          </a:stretch>
        </a:blipFill>
        <a:effectLst/>
      </p:bgPr>
    </p:bg>
    <p:spTree>
      <p:nvGrpSpPr>
        <p:cNvPr id="1" name=""/>
        <p:cNvGrpSpPr/>
        <p:nvPr/>
      </p:nvGrpSpPr>
      <p:grpSpPr>
        <a:xfrm>
          <a:off x="0" y="0"/>
          <a:ext cx="0" cy="0"/>
          <a:chOff x="0" y="0"/>
          <a:chExt cx="0" cy="0"/>
        </a:xfrm>
      </p:grpSpPr>
      <p:sp>
        <p:nvSpPr>
          <p:cNvPr id="3" name="Pentagon 8"/>
          <p:cNvSpPr/>
          <p:nvPr/>
        </p:nvSpPr>
        <p:spPr>
          <a:xfrm rot="5400000">
            <a:off x="3849280" y="-2484513"/>
            <a:ext cx="4490900" cy="10531420"/>
          </a:xfrm>
          <a:prstGeom prst="homePlate">
            <a:avLst>
              <a:gd name="adj" fmla="val 29908"/>
            </a:avLst>
          </a:prstGeom>
          <a:gradFill>
            <a:gsLst>
              <a:gs pos="0">
                <a:srgbClr val="002060"/>
              </a:gs>
              <a:gs pos="66000">
                <a:schemeClr val="accent4"/>
              </a:gs>
              <a:gs pos="100000">
                <a:schemeClr val="accent2">
                  <a:lumMod val="7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FBFBF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5"/>
          <p:cNvSpPr txBox="1"/>
          <p:nvPr/>
        </p:nvSpPr>
        <p:spPr>
          <a:xfrm>
            <a:off x="3395980" y="1009650"/>
            <a:ext cx="5626735" cy="745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基于断层扫描的穿戴式手</a:t>
            </a:r>
            <a:r>
              <a:rPr lang="zh-CN" alt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势</a:t>
            </a:r>
            <a:r>
              <a:rPr 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识别</a:t>
            </a:r>
            <a:endParaRPr lang="en-US" alt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
        <p:nvSpPr>
          <p:cNvPr id="6" name="文本框 7"/>
          <p:cNvSpPr txBox="1"/>
          <p:nvPr/>
        </p:nvSpPr>
        <p:spPr>
          <a:xfrm>
            <a:off x="3893820" y="6238875"/>
            <a:ext cx="4403090" cy="306705"/>
          </a:xfrm>
          <a:prstGeom prst="rect">
            <a:avLst/>
          </a:prstGeom>
          <a:noFill/>
        </p:spPr>
        <p:txBody>
          <a:bodyPr wrap="square" rtlCol="0">
            <a:spAutoFit/>
          </a:bodyPr>
          <a:lstStyle/>
          <a:p>
            <a:pPr algn="ctr"/>
            <a:r>
              <a:rPr sz="140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团队成员：万雪鸽 张庭梁 王喆隆 林易佳 粟艺薇</a:t>
            </a:r>
          </a:p>
        </p:txBody>
      </p:sp>
      <p:sp>
        <p:nvSpPr>
          <p:cNvPr id="7" name="Freeform 19"/>
          <p:cNvSpPr/>
          <p:nvPr/>
        </p:nvSpPr>
        <p:spPr bwMode="auto">
          <a:xfrm rot="5400000" flipH="1">
            <a:off x="4978400" y="-1327785"/>
            <a:ext cx="2461895" cy="1241869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gradFill>
            <a:gsLst>
              <a:gs pos="0">
                <a:schemeClr val="accent2">
                  <a:alpha val="42000"/>
                </a:schemeClr>
              </a:gs>
              <a:gs pos="74000">
                <a:srgbClr val="577AB9">
                  <a:alpha val="70000"/>
                </a:srgbClr>
              </a:gs>
            </a:gsLst>
            <a:lin ang="0" scaled="0"/>
          </a:gradFill>
          <a:ln>
            <a:noFill/>
          </a:ln>
        </p:spPr>
        <p:txBody>
          <a:bodyPr vert="horz" wrap="square" lIns="91440" tIns="45720" rIns="91440" bIns="45720" numCol="1" anchor="t" anchorCtr="0" compatLnSpc="1"/>
          <a:lstStyle/>
          <a:p>
            <a:endParaRPr lang="en-US">
              <a:cs typeface="+mn-ea"/>
              <a:sym typeface="+mn-lt"/>
            </a:endParaRPr>
          </a:p>
        </p:txBody>
      </p:sp>
      <p:sp>
        <p:nvSpPr>
          <p:cNvPr id="11" name="文本框 10"/>
          <p:cNvSpPr txBox="1"/>
          <p:nvPr/>
        </p:nvSpPr>
        <p:spPr>
          <a:xfrm>
            <a:off x="2172335" y="2148205"/>
            <a:ext cx="7847965" cy="922020"/>
          </a:xfrm>
          <a:prstGeom prst="rect">
            <a:avLst/>
          </a:prstGeom>
          <a:noFill/>
        </p:spPr>
        <p:txBody>
          <a:bodyPr wrap="square" rtlCol="0" anchor="t">
            <a:spAutoFit/>
          </a:bodyPr>
          <a:lstStyle/>
          <a:p>
            <a:pPr algn="ctr">
              <a:lnSpc>
                <a:spcPct val="100000"/>
              </a:lnSpc>
            </a:pPr>
            <a:r>
              <a:rPr lang="zh-CN" altLang="en-US" sz="54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汇报完毕   感谢倾听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 name="1831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8778"/>
            <a:ext cx="10851992" cy="2860920"/>
            <a:chOff x="669925" y="-7983"/>
            <a:chExt cx="10851992" cy="2860920"/>
          </a:xfrm>
        </p:grpSpPr>
        <p:sp>
          <p:nvSpPr>
            <p:cNvPr id="23" name="ïS1íḍè"/>
            <p:cNvSpPr/>
            <p:nvPr/>
          </p:nvSpPr>
          <p:spPr>
            <a:xfrm>
              <a:off x="669925" y="-7983"/>
              <a:ext cx="10851358" cy="2860920"/>
            </a:xfrm>
            <a:prstGeom prst="rect">
              <a:avLst/>
            </a:prstGeom>
            <a:gradFill>
              <a:gsLst>
                <a:gs pos="0">
                  <a:srgbClr val="002060"/>
                </a:gs>
                <a:gs pos="100000">
                  <a:schemeClr val="accent2">
                    <a:alpha val="0"/>
                  </a:schemeClr>
                </a:gs>
                <a:gs pos="66000">
                  <a:schemeClr val="accent4">
                    <a:alpha val="100000"/>
                  </a:schemeClr>
                </a:gs>
              </a:gsLst>
              <a:lin ang="5400000" scaled="0"/>
            </a:gradFill>
            <a:ln>
              <a:noFill/>
            </a:ln>
            <a:effectLst>
              <a:outerShdw blurRad="63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4" name="ïşlîḓé"/>
            <p:cNvSpPr txBox="1"/>
            <p:nvPr/>
          </p:nvSpPr>
          <p:spPr>
            <a:xfrm>
              <a:off x="4545965" y="1035322"/>
              <a:ext cx="2992755" cy="956310"/>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dist" defTabSz="914400" rtl="0" eaLnBrk="1" fontAlgn="auto" latinLnBrk="0" hangingPunct="1">
                <a:lnSpc>
                  <a:spcPct val="100000"/>
                </a:lnSpc>
                <a:spcBef>
                  <a:spcPct val="0"/>
                </a:spcBef>
                <a:spcAft>
                  <a:spcPts val="0"/>
                </a:spcAft>
                <a:buClrTx/>
                <a:buSzTx/>
                <a:buFontTx/>
                <a:buNone/>
                <a:defRPr/>
              </a:pPr>
              <a:r>
                <a:rPr kumimoji="0" lang="en-US" altLang="zh-CN" sz="2000" u="none" strike="noStrike" kern="1200" cap="none" spc="600" normalizeH="0" baseline="0" noProof="0" dirty="0">
                  <a:ln>
                    <a:noFill/>
                  </a:ln>
                  <a:solidFill>
                    <a:schemeClr val="bg1"/>
                  </a:solidFill>
                  <a:effectLst/>
                  <a:uLnTx/>
                  <a:uFillTx/>
                  <a:latin typeface="苹方 常规" panose="020B0300000000000000" charset="-122"/>
                  <a:ea typeface="苹方 常规" panose="020B0300000000000000" charset="-122"/>
                  <a:cs typeface="+mn-ea"/>
                  <a:sym typeface="思源黑体" panose="020B0500000000000000" pitchFamily="34" charset="-122"/>
                </a:rPr>
                <a:t>CONTENTS</a:t>
              </a:r>
            </a:p>
          </p:txBody>
        </p:sp>
        <p:sp>
          <p:nvSpPr>
            <p:cNvPr id="33" name="ïşlîḓé"/>
            <p:cNvSpPr txBox="1"/>
            <p:nvPr/>
          </p:nvSpPr>
          <p:spPr>
            <a:xfrm>
              <a:off x="670560" y="774636"/>
              <a:ext cx="10851357" cy="956309"/>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5400" b="0" u="none" strike="noStrike" kern="1200" cap="none" spc="600" normalizeH="0" baseline="0" noProof="0" dirty="0">
                  <a:ln>
                    <a:noFill/>
                  </a:ln>
                  <a:solidFill>
                    <a:schemeClr val="bg1"/>
                  </a:solidFill>
                  <a:effectLst/>
                  <a:uLnTx/>
                  <a:uFillTx/>
                  <a:latin typeface="苹方 特粗" panose="020B0800000000000000" charset="-122"/>
                  <a:ea typeface="苹方 特粗" panose="020B0800000000000000" charset="-122"/>
                  <a:cs typeface="+mn-ea"/>
                  <a:sym typeface="思源黑体" panose="020B0500000000000000" pitchFamily="34" charset="-122"/>
                </a:rPr>
                <a:t>目录</a:t>
              </a:r>
            </a:p>
          </p:txBody>
        </p:sp>
      </p:grpSp>
      <p:grpSp>
        <p:nvGrpSpPr>
          <p:cNvPr id="35" name="组合 34"/>
          <p:cNvGrpSpPr/>
          <p:nvPr/>
        </p:nvGrpSpPr>
        <p:grpSpPr>
          <a:xfrm>
            <a:off x="6774815" y="2974340"/>
            <a:ext cx="2804160" cy="1569720"/>
            <a:chOff x="5149" y="5732"/>
            <a:chExt cx="4416" cy="2472"/>
          </a:xfrm>
        </p:grpSpPr>
        <p:grpSp>
          <p:nvGrpSpPr>
            <p:cNvPr id="7" name="îślíḋè"/>
            <p:cNvGrpSpPr/>
            <p:nvPr/>
          </p:nvGrpSpPr>
          <p:grpSpPr>
            <a:xfrm>
              <a:off x="5149" y="5732"/>
              <a:ext cx="4416" cy="2472"/>
              <a:chOff x="1199456" y="266750"/>
              <a:chExt cx="2804062" cy="1569660"/>
            </a:xfrm>
          </p:grpSpPr>
          <p:sp>
            <p:nvSpPr>
              <p:cNvPr id="16" name="iṩlíḍe"/>
              <p:cNvSpPr/>
              <p:nvPr/>
            </p:nvSpPr>
            <p:spPr>
              <a:xfrm>
                <a:off x="1199456" y="573812"/>
                <a:ext cx="864096"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7" name="îśļiḓe"/>
              <p:cNvSpPr txBox="1"/>
              <p:nvPr/>
            </p:nvSpPr>
            <p:spPr>
              <a:xfrm>
                <a:off x="1322235" y="266750"/>
                <a:ext cx="869149" cy="1569660"/>
              </a:xfrm>
              <a:prstGeom prst="rect">
                <a:avLst/>
              </a:prstGeom>
              <a:noFill/>
            </p:spPr>
            <p:txBody>
              <a:bodyPr wrap="square" lIns="91440" tIns="45720" rIns="91440" bIns="45720">
                <a:normAutofit/>
              </a:bodyPr>
              <a:lstStyle/>
              <a:p>
                <a:r>
                  <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2</a:t>
                </a:r>
              </a:p>
            </p:txBody>
          </p:sp>
          <p:sp>
            <p:nvSpPr>
              <p:cNvPr id="18" name="iṩļiḑe"/>
              <p:cNvSpPr/>
              <p:nvPr/>
            </p:nvSpPr>
            <p:spPr>
              <a:xfrm>
                <a:off x="2062650" y="573812"/>
                <a:ext cx="1940868" cy="382013"/>
              </a:xfrm>
              <a:prstGeom prst="rect">
                <a:avLst/>
              </a:prstGeom>
            </p:spPr>
            <p:txBody>
              <a:bodyPr wrap="square" lIns="91440" tIns="45720" rIns="91440" bIns="45720" anchor="b">
                <a:noAutofit/>
              </a:bodyPr>
              <a:lstStyle/>
              <a:p>
                <a:r>
                  <a:rPr lang="zh-CN" altLang="en-US" sz="2400" b="1" spc="6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项目背景</a:t>
                </a:r>
              </a:p>
            </p:txBody>
          </p:sp>
        </p:grpSp>
        <p:sp>
          <p:nvSpPr>
            <p:cNvPr id="26" name="PA-文本框 42"/>
            <p:cNvSpPr txBox="1"/>
            <p:nvPr>
              <p:custDataLst>
                <p:tags r:id="rId5"/>
              </p:custDataLst>
            </p:nvPr>
          </p:nvSpPr>
          <p:spPr>
            <a:xfrm>
              <a:off x="6509" y="6797"/>
              <a:ext cx="3052" cy="1276"/>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数量庞大的目标群体</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目前手势技术的局限性</a:t>
              </a:r>
            </a:p>
            <a:p>
              <a:pPr marL="171450" indent="-171450" algn="l">
                <a:buFont typeface="Arial" panose="020B0604020202020204" pitchFamily="34" charset="0"/>
                <a:buChar char="•"/>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36" name="组合 35"/>
          <p:cNvGrpSpPr/>
          <p:nvPr/>
        </p:nvGrpSpPr>
        <p:grpSpPr>
          <a:xfrm>
            <a:off x="2130425" y="4577080"/>
            <a:ext cx="4244975" cy="1763395"/>
            <a:chOff x="9636" y="7280"/>
            <a:chExt cx="6685" cy="2777"/>
          </a:xfrm>
        </p:grpSpPr>
        <p:grpSp>
          <p:nvGrpSpPr>
            <p:cNvPr id="8" name="íSḷîḓè"/>
            <p:cNvGrpSpPr/>
            <p:nvPr/>
          </p:nvGrpSpPr>
          <p:grpSpPr>
            <a:xfrm>
              <a:off x="9636" y="7280"/>
              <a:ext cx="4418" cy="2472"/>
              <a:chOff x="1198186" y="1249730"/>
              <a:chExt cx="2805332" cy="1569660"/>
            </a:xfrm>
          </p:grpSpPr>
          <p:sp>
            <p:nvSpPr>
              <p:cNvPr id="13" name="íṡlïdé"/>
              <p:cNvSpPr/>
              <p:nvPr/>
            </p:nvSpPr>
            <p:spPr>
              <a:xfrm>
                <a:off x="1198186" y="1556792"/>
                <a:ext cx="864096" cy="864096"/>
              </a:xfrm>
              <a:prstGeom prst="rect">
                <a:avLst/>
              </a:prstGeom>
              <a:solidFill>
                <a:srgbClr val="577A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4" name="îš1ïḍè"/>
              <p:cNvSpPr txBox="1"/>
              <p:nvPr/>
            </p:nvSpPr>
            <p:spPr>
              <a:xfrm>
                <a:off x="1319465" y="1249730"/>
                <a:ext cx="869149" cy="1569660"/>
              </a:xfrm>
              <a:prstGeom prst="rect">
                <a:avLst/>
              </a:prstGeom>
              <a:noFill/>
            </p:spPr>
            <p:txBody>
              <a:bodyPr wrap="square" lIns="91440" tIns="45720" rIns="91440" bIns="45720">
                <a:normAutofit/>
              </a:bodyPr>
              <a:lstStyle/>
              <a:p>
                <a:r>
                  <a:rPr lang="en-US" altLang="zh-CN" sz="96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3</a:t>
                </a:r>
                <a:endPar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5" name="îSlíḍé"/>
              <p:cNvSpPr/>
              <p:nvPr/>
            </p:nvSpPr>
            <p:spPr>
              <a:xfrm>
                <a:off x="2062650" y="1556792"/>
                <a:ext cx="1940868" cy="382013"/>
              </a:xfrm>
              <a:prstGeom prst="rect">
                <a:avLst/>
              </a:prstGeom>
            </p:spPr>
            <p:txBody>
              <a:bodyPr wrap="square" lIns="91440" tIns="45720" rIns="91440" bIns="45720" anchor="b">
                <a:noAutofit/>
              </a:bodyPr>
              <a:lstStyle/>
              <a:p>
                <a:r>
                  <a:rPr lang="zh-CN" altLang="en-US" sz="2400" b="1" spc="600" dirty="0">
                    <a:solidFill>
                      <a:schemeClr val="accent4">
                        <a:lumMod val="7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工作介绍</a:t>
                </a:r>
              </a:p>
            </p:txBody>
          </p:sp>
        </p:grpSp>
        <p:sp>
          <p:nvSpPr>
            <p:cNvPr id="27" name="PA-文本框 42"/>
            <p:cNvSpPr txBox="1"/>
            <p:nvPr>
              <p:custDataLst>
                <p:tags r:id="rId4"/>
              </p:custDataLst>
            </p:nvPr>
          </p:nvSpPr>
          <p:spPr>
            <a:xfrm>
              <a:off x="11110" y="8403"/>
              <a:ext cx="5211"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嵌入式电路设计制作</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产品设计</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数据采集可视化、机器学习</a:t>
              </a:r>
            </a:p>
            <a:p>
              <a:pPr indent="0" algn="l">
                <a:buFont typeface="Arial" panose="020B0604020202020204" pitchFamily="34" charset="0"/>
                <a:buNone/>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37" name="组合 36"/>
          <p:cNvGrpSpPr/>
          <p:nvPr/>
        </p:nvGrpSpPr>
        <p:grpSpPr>
          <a:xfrm>
            <a:off x="6767195" y="4592955"/>
            <a:ext cx="3597275" cy="1747520"/>
            <a:chOff x="14126" y="5732"/>
            <a:chExt cx="5665" cy="2752"/>
          </a:xfrm>
        </p:grpSpPr>
        <p:grpSp>
          <p:nvGrpSpPr>
            <p:cNvPr id="9" name="组合 8"/>
            <p:cNvGrpSpPr/>
            <p:nvPr/>
          </p:nvGrpSpPr>
          <p:grpSpPr>
            <a:xfrm>
              <a:off x="14126" y="5732"/>
              <a:ext cx="4416" cy="2472"/>
              <a:chOff x="10087735" y="2919616"/>
              <a:chExt cx="2804062" cy="1569660"/>
            </a:xfrm>
          </p:grpSpPr>
          <p:sp>
            <p:nvSpPr>
              <p:cNvPr id="10" name="í$ḷïḋé"/>
              <p:cNvSpPr/>
              <p:nvPr/>
            </p:nvSpPr>
            <p:spPr>
              <a:xfrm>
                <a:off x="10087735" y="3226678"/>
                <a:ext cx="864096"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1" name="ïsḻíde"/>
              <p:cNvSpPr txBox="1"/>
              <p:nvPr/>
            </p:nvSpPr>
            <p:spPr>
              <a:xfrm>
                <a:off x="10181996" y="2919616"/>
                <a:ext cx="869149" cy="1569660"/>
              </a:xfrm>
              <a:prstGeom prst="rect">
                <a:avLst/>
              </a:prstGeom>
              <a:noFill/>
            </p:spPr>
            <p:txBody>
              <a:bodyPr wrap="square" lIns="91440" tIns="45720" rIns="91440" bIns="45720">
                <a:normAutofit/>
              </a:bodyPr>
              <a:lstStyle/>
              <a:p>
                <a:r>
                  <a:rPr lang="en-US" altLang="zh-CN" sz="96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4</a:t>
                </a:r>
                <a:endPar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2" name="ïṧlïḑê"/>
              <p:cNvSpPr/>
              <p:nvPr/>
            </p:nvSpPr>
            <p:spPr>
              <a:xfrm>
                <a:off x="10950929" y="3226678"/>
                <a:ext cx="1940868" cy="382013"/>
              </a:xfrm>
              <a:prstGeom prst="rect">
                <a:avLst/>
              </a:prstGeom>
            </p:spPr>
            <p:txBody>
              <a:bodyPr wrap="square" lIns="91440" tIns="45720" rIns="91440" bIns="45720" anchor="b">
                <a:noAutofit/>
              </a:bodyPr>
              <a:lstStyle/>
              <a:p>
                <a:r>
                  <a:rPr lang="zh-CN" altLang="en-US" sz="2400" b="1" spc="6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成果总结</a:t>
                </a:r>
              </a:p>
            </p:txBody>
          </p:sp>
        </p:grpSp>
        <p:sp>
          <p:nvSpPr>
            <p:cNvPr id="28" name="PA-文本框 42"/>
            <p:cNvSpPr txBox="1"/>
            <p:nvPr>
              <p:custDataLst>
                <p:tags r:id="rId3"/>
              </p:custDataLst>
            </p:nvPr>
          </p:nvSpPr>
          <p:spPr>
            <a:xfrm>
              <a:off x="15607" y="6830"/>
              <a:ext cx="4184"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提出了识别手势紧凑解决方案</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使用机器学习、图形学等算法</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设计微型嵌入式系统</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制造可靠的产品结构</a:t>
              </a:r>
            </a:p>
          </p:txBody>
        </p:sp>
      </p:grpSp>
      <p:grpSp>
        <p:nvGrpSpPr>
          <p:cNvPr id="34" name="组合 33"/>
          <p:cNvGrpSpPr/>
          <p:nvPr/>
        </p:nvGrpSpPr>
        <p:grpSpPr>
          <a:xfrm>
            <a:off x="2130425" y="2974340"/>
            <a:ext cx="2805430" cy="1763395"/>
            <a:chOff x="659" y="7280"/>
            <a:chExt cx="4418" cy="2777"/>
          </a:xfrm>
        </p:grpSpPr>
        <p:grpSp>
          <p:nvGrpSpPr>
            <p:cNvPr id="3" name="iṧľîḑè"/>
            <p:cNvGrpSpPr/>
            <p:nvPr/>
          </p:nvGrpSpPr>
          <p:grpSpPr>
            <a:xfrm>
              <a:off x="659" y="7280"/>
              <a:ext cx="4418" cy="2472"/>
              <a:chOff x="1198186" y="1249730"/>
              <a:chExt cx="2805332" cy="1569660"/>
            </a:xfrm>
          </p:grpSpPr>
          <p:sp>
            <p:nvSpPr>
              <p:cNvPr id="29" name="iṥľîďê"/>
              <p:cNvSpPr/>
              <p:nvPr/>
            </p:nvSpPr>
            <p:spPr>
              <a:xfrm>
                <a:off x="1198186" y="1556792"/>
                <a:ext cx="864096" cy="86409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0" name="íŝliďé"/>
              <p:cNvSpPr txBox="1"/>
              <p:nvPr/>
            </p:nvSpPr>
            <p:spPr>
              <a:xfrm>
                <a:off x="1319466" y="1249730"/>
                <a:ext cx="869149" cy="1569660"/>
              </a:xfrm>
              <a:prstGeom prst="rect">
                <a:avLst/>
              </a:prstGeom>
              <a:noFill/>
            </p:spPr>
            <p:txBody>
              <a:bodyPr wrap="square" lIns="91440" tIns="45720" rIns="91440" bIns="45720">
                <a:normAutofit/>
              </a:bodyPr>
              <a:lstStyle/>
              <a:p>
                <a:r>
                  <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1</a:t>
                </a:r>
              </a:p>
            </p:txBody>
          </p:sp>
          <p:sp>
            <p:nvSpPr>
              <p:cNvPr id="31" name="íşḷïďê"/>
              <p:cNvSpPr/>
              <p:nvPr/>
            </p:nvSpPr>
            <p:spPr>
              <a:xfrm>
                <a:off x="2062650" y="1556792"/>
                <a:ext cx="1940868" cy="382013"/>
              </a:xfrm>
              <a:prstGeom prst="rect">
                <a:avLst/>
              </a:prstGeom>
            </p:spPr>
            <p:txBody>
              <a:bodyPr wrap="square" lIns="91440" tIns="45720" rIns="91440" bIns="45720" anchor="b">
                <a:noAutofit/>
              </a:bodyPr>
              <a:lstStyle/>
              <a:p>
                <a:r>
                  <a:rPr lang="zh-CN" altLang="en-US" sz="2400" b="1" spc="600" dirty="0">
                    <a:solidFill>
                      <a:schemeClr val="accent4">
                        <a:lumMod val="75000"/>
                      </a:schemeClr>
                    </a:solidFill>
                    <a:latin typeface="苹方 特粗" panose="020B0800000000000000" charset="-122"/>
                    <a:ea typeface="苹方 特粗" panose="020B0800000000000000" charset="-122"/>
                    <a:cs typeface="+mn-ea"/>
                    <a:sym typeface="思源黑体" panose="020B0500000000000000" pitchFamily="34" charset="-122"/>
                  </a:rPr>
                  <a:t>项目概述</a:t>
                </a:r>
              </a:p>
            </p:txBody>
          </p:sp>
        </p:grpSp>
        <p:sp>
          <p:nvSpPr>
            <p:cNvPr id="32" name="PA-文本框 42"/>
            <p:cNvSpPr txBox="1"/>
            <p:nvPr>
              <p:custDataLst>
                <p:tags r:id="rId2"/>
              </p:custDataLst>
            </p:nvPr>
          </p:nvSpPr>
          <p:spPr>
            <a:xfrm>
              <a:off x="2025" y="8403"/>
              <a:ext cx="3052"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手语实时翻译</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基于断层扫描的穿戴式手势识别</a:t>
              </a:r>
            </a:p>
            <a:p>
              <a:pPr marL="171450" indent="-171450" algn="l">
                <a:buFont typeface="Arial" panose="020B0604020202020204" pitchFamily="34" charset="0"/>
                <a:buChar char="•"/>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9"/>
          <p:cNvSpPr/>
          <p:nvPr/>
        </p:nvSpPr>
        <p:spPr>
          <a:xfrm>
            <a:off x="1377950" y="1117600"/>
            <a:ext cx="9597390" cy="78549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本项目旨在设计一款可以实现</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手语实时翻译的手势识别智能手环</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，帮助手语使用者在日常生活中与其他语言使用者进行顺畅的交流。</a:t>
            </a:r>
          </a:p>
        </p:txBody>
      </p:sp>
      <p:grpSp>
        <p:nvGrpSpPr>
          <p:cNvPr id="66" name="组合 65"/>
          <p:cNvGrpSpPr/>
          <p:nvPr/>
        </p:nvGrpSpPr>
        <p:grpSpPr>
          <a:xfrm>
            <a:off x="317500" y="290830"/>
            <a:ext cx="2802255" cy="577850"/>
            <a:chOff x="500" y="475"/>
            <a:chExt cx="4413" cy="910"/>
          </a:xfrm>
        </p:grpSpPr>
        <p:sp>
          <p:nvSpPr>
            <p:cNvPr id="57" name="Freeform 19"/>
            <p:cNvSpPr/>
            <p:nvPr/>
          </p:nvSpPr>
          <p:spPr bwMode="auto">
            <a:xfrm flipH="1">
              <a:off x="500" y="475"/>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1059" y="595"/>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745" y="639"/>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一、项目概述</a:t>
              </a:r>
            </a:p>
          </p:txBody>
        </p:sp>
      </p:grpSp>
      <p:sp>
        <p:nvSpPr>
          <p:cNvPr id="61" name="Rectangle 29"/>
          <p:cNvSpPr/>
          <p:nvPr/>
        </p:nvSpPr>
        <p:spPr>
          <a:xfrm>
            <a:off x="1377950" y="2055495"/>
            <a:ext cx="9597390" cy="104203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团队提出了一种</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基于断层扫描的穿戴式手势识别方法</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。其</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借鉴CT、PET、MRI（核磁共振）医学影像设备使用的断层扫描算法，通过环状排布的电极采集阻抗信息逆推肌肉收缩情况，从而实现穿戴手环来识别手势，更能进一步结合手臂状态实现手语实时翻译。</a:t>
            </a:r>
          </a:p>
        </p:txBody>
      </p:sp>
      <p:sp>
        <p:nvSpPr>
          <p:cNvPr id="62" name="Rectangle 29"/>
          <p:cNvSpPr/>
          <p:nvPr/>
        </p:nvSpPr>
        <p:spPr>
          <a:xfrm>
            <a:off x="1377950" y="3241040"/>
            <a:ext cx="9596755" cy="52895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 本项目有着</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广阔的应用前景</a:t>
            </a:r>
            <a:r>
              <a:rPr lang="zh-CN" altLang="en-US" sz="1600" b="1" dirty="0">
                <a:solidFill>
                  <a:schemeClr val="accent4">
                    <a:lumMod val="75000"/>
                  </a:schemeClr>
                </a:solidFill>
                <a:ea typeface="苹方 中等" panose="020B0400000000000000" charset="-122"/>
                <a:sym typeface="FZHei-B01S" panose="02010601030101010101" pitchFamily="2" charset="-122"/>
              </a:rPr>
              <a:t>、众多的目标用户和极大的社会价值。</a:t>
            </a:r>
          </a:p>
        </p:txBody>
      </p:sp>
      <p:pic>
        <p:nvPicPr>
          <p:cNvPr id="63" name="图片 12"/>
          <p:cNvPicPr>
            <a:picLocks noChangeAspect="1" noChangeArrowheads="1"/>
          </p:cNvPicPr>
          <p:nvPr/>
        </p:nvPicPr>
        <p:blipFill>
          <a:blip r:embed="rId2">
            <a:extLst>
              <a:ext uri="{28A0092B-C50C-407E-A947-70E740481C1C}">
                <a14:useLocalDpi xmlns:a14="http://schemas.microsoft.com/office/drawing/2010/main" val="0"/>
              </a:ext>
            </a:extLst>
          </a:blip>
          <a:srcRect l="24940" t="24592" r="24578" b="24445"/>
          <a:stretch>
            <a:fillRect/>
          </a:stretch>
        </p:blipFill>
        <p:spPr>
          <a:xfrm>
            <a:off x="3108325" y="4180205"/>
            <a:ext cx="2165350" cy="1778000"/>
          </a:xfrm>
          <a:prstGeom prst="rect">
            <a:avLst/>
          </a:prstGeom>
          <a:noFill/>
          <a:ln>
            <a:noFill/>
          </a:ln>
        </p:spPr>
      </p:pic>
      <p:pic>
        <p:nvPicPr>
          <p:cNvPr id="64" name="图片 17" descr="桌子上放了游戏机&#10;&#10;低可信度描述已自动生成"/>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444615" y="4180205"/>
            <a:ext cx="2370455" cy="1778635"/>
          </a:xfrm>
          <a:prstGeom prst="rect">
            <a:avLst/>
          </a:prstGeom>
          <a:noFill/>
          <a:ln>
            <a:noFill/>
          </a:ln>
        </p:spPr>
      </p:pic>
      <p:sp>
        <p:nvSpPr>
          <p:cNvPr id="100" name="文本框 99"/>
          <p:cNvSpPr txBox="1"/>
          <p:nvPr/>
        </p:nvSpPr>
        <p:spPr>
          <a:xfrm>
            <a:off x="3376295" y="6056630"/>
            <a:ext cx="1630045" cy="275590"/>
          </a:xfrm>
          <a:prstGeom prst="rect">
            <a:avLst/>
          </a:prstGeom>
          <a:noFill/>
          <a:ln w="9525">
            <a:noFill/>
          </a:ln>
        </p:spPr>
        <p:txBody>
          <a:bodyPr wrap="square">
            <a:spAutoFit/>
          </a:bodyPr>
          <a:lstStyle/>
          <a:p>
            <a:pPr indent="0" algn="ctr"/>
            <a:r>
              <a:rPr lang="zh-CN" altLang="en-US" sz="1200" b="0" dirty="0">
                <a:latin typeface="苹方 常规" panose="020B0300000000000000" charset="-122"/>
                <a:ea typeface="苹方 常规" panose="020B0300000000000000" charset="-122"/>
                <a:cs typeface="苹方 常规" panose="020B0300000000000000" charset="-122"/>
              </a:rPr>
              <a:t>产品概念图</a:t>
            </a:r>
            <a:r>
              <a:rPr lang="en-US" sz="700" b="0">
                <a:latin typeface="苹方 常规" panose="020B0300000000000000" charset="-122"/>
                <a:ea typeface="苹方 常规" panose="020B0300000000000000" charset="-122"/>
                <a:cs typeface="苹方 常规" panose="020B0300000000000000" charset="-122"/>
              </a:rPr>
              <a:t> </a:t>
            </a:r>
            <a:endParaRPr lang="en-US" altLang="en-US" sz="700" b="0">
              <a:latin typeface="苹方 常规" panose="020B0300000000000000" charset="-122"/>
              <a:ea typeface="苹方 常规" panose="020B0300000000000000" charset="-122"/>
              <a:cs typeface="苹方 常规" panose="020B0300000000000000" charset="-122"/>
            </a:endParaRPr>
          </a:p>
        </p:txBody>
      </p:sp>
      <p:sp>
        <p:nvSpPr>
          <p:cNvPr id="65" name="文本框 64"/>
          <p:cNvSpPr txBox="1"/>
          <p:nvPr/>
        </p:nvSpPr>
        <p:spPr>
          <a:xfrm>
            <a:off x="6651625" y="6056630"/>
            <a:ext cx="1956435" cy="275590"/>
          </a:xfrm>
          <a:prstGeom prst="rect">
            <a:avLst/>
          </a:prstGeom>
          <a:noFill/>
          <a:ln w="9525">
            <a:noFill/>
          </a:ln>
        </p:spPr>
        <p:txBody>
          <a:bodyPr wrap="square">
            <a:spAutoFit/>
          </a:bodyPr>
          <a:lstStyle/>
          <a:p>
            <a:pPr indent="0" algn="ctr"/>
            <a:r>
              <a:rPr lang="zh-CN" altLang="en-US" sz="1200" b="0" dirty="0">
                <a:latin typeface="苹方 常规" panose="020B0300000000000000" charset="-122"/>
                <a:ea typeface="苹方 常规" panose="020B0300000000000000" charset="-122"/>
                <a:cs typeface="苹方 中等" panose="020B0400000000000000" charset="-122"/>
              </a:rPr>
              <a:t>初代产品实体图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1000"/>
                                        <p:tgtEl>
                                          <p:spTgt spid="64"/>
                                        </p:tgtEl>
                                      </p:cBhvr>
                                    </p:animEffect>
                                    <p:anim calcmode="lin" valueType="num">
                                      <p:cBhvr>
                                        <p:cTn id="13" dur="1000" fill="hold"/>
                                        <p:tgtEl>
                                          <p:spTgt spid="64"/>
                                        </p:tgtEl>
                                        <p:attrNameLst>
                                          <p:attrName>ppt_x</p:attrName>
                                        </p:attrNameLst>
                                      </p:cBhvr>
                                      <p:tavLst>
                                        <p:tav tm="0">
                                          <p:val>
                                            <p:strVal val="#ppt_x"/>
                                          </p:val>
                                        </p:tav>
                                        <p:tav tm="100000">
                                          <p:val>
                                            <p:strVal val="#ppt_x"/>
                                          </p:val>
                                        </p:tav>
                                      </p:tavLst>
                                    </p:anim>
                                    <p:anim calcmode="lin" valueType="num">
                                      <p:cBhvr>
                                        <p:cTn id="14" dur="1000" fill="hold"/>
                                        <p:tgtEl>
                                          <p:spTgt spid="6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000"/>
                                        <p:tgtEl>
                                          <p:spTgt spid="65"/>
                                        </p:tgtEl>
                                      </p:cBhvr>
                                    </p:animEffect>
                                    <p:anim calcmode="lin" valueType="num">
                                      <p:cBhvr>
                                        <p:cTn id="18" dur="1000" fill="hold"/>
                                        <p:tgtEl>
                                          <p:spTgt spid="65"/>
                                        </p:tgtEl>
                                        <p:attrNameLst>
                                          <p:attrName>ppt_x</p:attrName>
                                        </p:attrNameLst>
                                      </p:cBhvr>
                                      <p:tavLst>
                                        <p:tav tm="0">
                                          <p:val>
                                            <p:strVal val="#ppt_x"/>
                                          </p:val>
                                        </p:tav>
                                        <p:tav tm="100000">
                                          <p:val>
                                            <p:strVal val="#ppt_x"/>
                                          </p:val>
                                        </p:tav>
                                      </p:tavLst>
                                    </p:anim>
                                    <p:anim calcmode="lin" valueType="num">
                                      <p:cBhvr>
                                        <p:cTn id="19" dur="1000" fill="hold"/>
                                        <p:tgtEl>
                                          <p:spTgt spid="6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anim calcmode="lin" valueType="num">
                                      <p:cBhvr>
                                        <p:cTn id="23" dur="1000" fill="hold"/>
                                        <p:tgtEl>
                                          <p:spTgt spid="100"/>
                                        </p:tgtEl>
                                        <p:attrNameLst>
                                          <p:attrName>ppt_x</p:attrName>
                                        </p:attrNameLst>
                                      </p:cBhvr>
                                      <p:tavLst>
                                        <p:tav tm="0">
                                          <p:val>
                                            <p:strVal val="#ppt_x"/>
                                          </p:val>
                                        </p:tav>
                                        <p:tav tm="100000">
                                          <p:val>
                                            <p:strVal val="#ppt_x"/>
                                          </p:val>
                                        </p:tav>
                                      </p:tavLst>
                                    </p:anim>
                                    <p:anim calcmode="lin" valueType="num">
                                      <p:cBhvr>
                                        <p:cTn id="2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65" grpId="0"/>
      <p:bldP spid="6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65892" y="3133108"/>
            <a:ext cx="2621280" cy="1076325"/>
          </a:xfrm>
          <a:prstGeom prst="rect">
            <a:avLst/>
          </a:prstGeom>
          <a:noFill/>
        </p:spPr>
        <p:txBody>
          <a:bodyPr wrap="none" rtlCol="0">
            <a:spAutoFit/>
          </a:bodyPr>
          <a:lstStyle/>
          <a:p>
            <a:pPr algn="l"/>
            <a:r>
              <a:rPr lang="zh-CN" sz="3200" dirty="0">
                <a:solidFill>
                  <a:schemeClr val="tx1">
                    <a:lumMod val="75000"/>
                    <a:lumOff val="25000"/>
                  </a:schemeClr>
                </a:solidFill>
                <a:latin typeface="苹方 特粗" panose="020B0800000000000000" charset="-122"/>
                <a:ea typeface="苹方 特粗" panose="020B0800000000000000" charset="-122"/>
              </a:rPr>
              <a:t>数量庞大的</a:t>
            </a:r>
          </a:p>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听障人士群体</a:t>
            </a:r>
          </a:p>
        </p:txBody>
      </p:sp>
      <p:sp>
        <p:nvSpPr>
          <p:cNvPr id="13" name="Google Shape;86;p19"/>
          <p:cNvSpPr txBox="1"/>
          <p:nvPr/>
        </p:nvSpPr>
        <p:spPr>
          <a:xfrm>
            <a:off x="672465" y="2557145"/>
            <a:ext cx="3183890" cy="575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Large Amounts</a:t>
            </a:r>
          </a:p>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of users</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355178" y="3521710"/>
            <a:ext cx="6170930" cy="1359475"/>
          </a:xfrm>
          <a:prstGeom prst="rect">
            <a:avLst/>
          </a:prstGeom>
        </p:spPr>
        <p:txBody>
          <a:bodyPr wrap="square">
            <a:spAutoFit/>
          </a:bodyPr>
          <a:lstStyle/>
          <a:p>
            <a:pPr lvl="0">
              <a:lnSpc>
                <a:spcPts val="2000"/>
              </a:lnSpc>
              <a:defRPr/>
            </a:pPr>
            <a:r>
              <a:rPr lang="zh-CN" altLang="en-US" sz="1400" dirty="0">
                <a:latin typeface="苹方 中等" panose="020B0400000000000000" charset="-122"/>
                <a:ea typeface="苹方 中等" panose="020B0400000000000000" charset="-122"/>
                <a:sym typeface="FZHei-B01S" panose="02010601030101010101" pitchFamily="2" charset="-122"/>
              </a:rPr>
              <a:t>中国有2700万以上的聋哑人，大约占全国人口的2%，这一数字还在不断增长</a:t>
            </a:r>
            <a:endParaRPr lang="en-US" altLang="zh-CN" sz="1400" dirty="0">
              <a:latin typeface="苹方 中等" panose="020B0400000000000000" charset="-122"/>
              <a:ea typeface="苹方 中等" panose="020B0400000000000000" charset="-122"/>
              <a:sym typeface="FZHei-B01S" panose="02010601030101010101" pitchFamily="2" charset="-122"/>
            </a:endParaRPr>
          </a:p>
          <a:p>
            <a:pPr lvl="0">
              <a:lnSpc>
                <a:spcPts val="2000"/>
              </a:lnSpc>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latin typeface="苹方 中等" panose="020B0400000000000000" charset="-122"/>
                <a:ea typeface="苹方 中等" panose="020B0400000000000000" charset="-122"/>
                <a:sym typeface="FZHei-B01S" panose="02010601030101010101" pitchFamily="2" charset="-122"/>
              </a:rPr>
              <a:t>听障人士会使用手语作为常用的沟通方式，但</a:t>
            </a:r>
            <a:r>
              <a:rPr lang="zh-CN" altLang="en-US" sz="1600" dirty="0">
                <a:solidFill>
                  <a:schemeClr val="tx1"/>
                </a:solidFill>
                <a:latin typeface="苹方 中等" panose="020B0400000000000000" charset="-122"/>
                <a:ea typeface="苹方 中等" panose="020B0400000000000000" charset="-122"/>
                <a:sym typeface="FZHei-B01S" panose="02010601030101010101" pitchFamily="2" charset="-122"/>
              </a:rPr>
              <a:t>手语作为一种独立语言，学习成本较高</a:t>
            </a: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sp>
        <p:nvSpPr>
          <p:cNvPr id="16" name="矩形 15"/>
          <p:cNvSpPr/>
          <p:nvPr/>
        </p:nvSpPr>
        <p:spPr>
          <a:xfrm>
            <a:off x="5498465" y="553720"/>
            <a:ext cx="5899785" cy="2241550"/>
          </a:xfrm>
          <a:prstGeom prst="rect">
            <a:avLst/>
          </a:prstGeom>
          <a:blipFill rotWithShape="1">
            <a:blip r:embed="rId2">
              <a:alphaModFix amt="59000"/>
            </a:blip>
            <a:stretch>
              <a:fillRect t="-32000" b="-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45572" y="3208673"/>
            <a:ext cx="3383280" cy="1014730"/>
          </a:xfrm>
          <a:prstGeom prst="rect">
            <a:avLst/>
          </a:prstGeom>
          <a:noFill/>
        </p:spPr>
        <p:txBody>
          <a:bodyPr wrap="none" rtlCol="0">
            <a:spAutoFit/>
          </a:bodyPr>
          <a:lstStyle/>
          <a:p>
            <a:pPr algn="l"/>
            <a:r>
              <a:rPr lang="zh-CN" sz="2800" dirty="0">
                <a:solidFill>
                  <a:schemeClr val="tx1">
                    <a:lumMod val="75000"/>
                    <a:lumOff val="25000"/>
                  </a:schemeClr>
                </a:solidFill>
                <a:latin typeface="苹方 特粗" panose="020B0800000000000000" charset="-122"/>
                <a:ea typeface="苹方 特粗" panose="020B0800000000000000" charset="-122"/>
              </a:rPr>
              <a:t>现有手势识别技术的</a:t>
            </a:r>
          </a:p>
          <a:p>
            <a:pPr algn="l"/>
            <a:r>
              <a:rPr lang="zh-CN" sz="3200" dirty="0">
                <a:solidFill>
                  <a:schemeClr val="tx1">
                    <a:lumMod val="75000"/>
                    <a:lumOff val="25000"/>
                  </a:schemeClr>
                </a:solidFill>
                <a:latin typeface="苹方 特粗" panose="020B0800000000000000" charset="-122"/>
                <a:ea typeface="苹方 特粗" panose="020B0800000000000000" charset="-122"/>
              </a:rPr>
              <a:t>局限性</a:t>
            </a:r>
          </a:p>
        </p:txBody>
      </p:sp>
      <p:sp>
        <p:nvSpPr>
          <p:cNvPr id="13" name="Google Shape;86;p19"/>
          <p:cNvSpPr txBox="1"/>
          <p:nvPr/>
        </p:nvSpPr>
        <p:spPr>
          <a:xfrm>
            <a:off x="672242" y="2556960"/>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Limitations of existing gesture recognition technologies</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703570" y="868680"/>
            <a:ext cx="6170930" cy="1609800"/>
          </a:xfrm>
          <a:prstGeom prst="rect">
            <a:avLst/>
          </a:prstGeom>
        </p:spPr>
        <p:txBody>
          <a:bodyPr wrap="square">
            <a:spAutoFit/>
          </a:bodyPr>
          <a:lstStyle/>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肌电传感                                   肌电信号不准确</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摄像头图像识别                        手势识别相机需外置</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en-US" altLang="zh-CN" sz="1400" dirty="0">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弯曲传感                                  弯曲传感体积太大且鲁棒性低</a:t>
            </a:r>
          </a:p>
          <a:p>
            <a:pPr lvl="0" algn="l">
              <a:lnSpc>
                <a:spcPts val="2000"/>
              </a:lnSpc>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pic>
        <p:nvPicPr>
          <p:cNvPr id="3" name="图片 1" descr="C:/Users/62660/AppData/Local/Temp/kaimatting/20220414171958/output_aiMatting_20220414172038.pngoutput_aiMatting_20220414172038"/>
          <p:cNvPicPr>
            <a:picLocks noChangeAspect="1" noChangeArrowheads="1"/>
          </p:cNvPicPr>
          <p:nvPr/>
        </p:nvPicPr>
        <p:blipFill>
          <a:blip r:embed="rId2"/>
          <a:srcRect t="-1049"/>
          <a:stretch>
            <a:fillRect/>
          </a:stretch>
        </p:blipFill>
        <p:spPr>
          <a:xfrm>
            <a:off x="5650865" y="2650490"/>
            <a:ext cx="5596890" cy="3181350"/>
          </a:xfrm>
          <a:prstGeom prst="rect">
            <a:avLst/>
          </a:prstGeom>
          <a:noFill/>
          <a:ln>
            <a:noFill/>
          </a:ln>
        </p:spPr>
      </p:pic>
      <p:sp>
        <p:nvSpPr>
          <p:cNvPr id="4" name="Rectangle 29"/>
          <p:cNvSpPr/>
          <p:nvPr/>
        </p:nvSpPr>
        <p:spPr>
          <a:xfrm>
            <a:off x="5363845" y="5831840"/>
            <a:ext cx="6170930" cy="347345"/>
          </a:xfrm>
          <a:prstGeom prst="rect">
            <a:avLst/>
          </a:prstGeom>
        </p:spPr>
        <p:txBody>
          <a:bodyPr wrap="square">
            <a:spAutoFit/>
          </a:bodyPr>
          <a:lstStyle/>
          <a:p>
            <a:pPr lvl="0" algn="ctr">
              <a:lnSpc>
                <a:spcPts val="2000"/>
              </a:lnSpc>
              <a:defRPr/>
            </a:pPr>
            <a:r>
              <a:rPr lang="zh-CN" altLang="en-US" sz="1200" dirty="0">
                <a:solidFill>
                  <a:schemeClr val="tx1">
                    <a:lumMod val="50000"/>
                    <a:lumOff val="50000"/>
                  </a:schemeClr>
                </a:solidFill>
                <a:latin typeface="苹方 常规" panose="020B0300000000000000" charset="-122"/>
                <a:ea typeface="苹方 常规" panose="020B0300000000000000" charset="-122"/>
                <a:cs typeface="苹方 常规" panose="020B0300000000000000" charset="-122"/>
                <a:sym typeface="FZHei-B01S" panose="02010601030101010101" pitchFamily="2" charset="-122"/>
              </a:rPr>
              <a:t>常见的手势识别技术</a:t>
            </a:r>
          </a:p>
        </p:txBody>
      </p:sp>
      <p:cxnSp>
        <p:nvCxnSpPr>
          <p:cNvPr id="6" name="直接箭头连接符 5">
            <a:extLst>
              <a:ext uri="{FF2B5EF4-FFF2-40B4-BE49-F238E27FC236}">
                <a16:creationId xmlns:a16="http://schemas.microsoft.com/office/drawing/2014/main" id="{7B6DFE2B-53B0-4896-8A83-864725A7D746}"/>
              </a:ext>
            </a:extLst>
          </p:cNvPr>
          <p:cNvCxnSpPr/>
          <p:nvPr/>
        </p:nvCxnSpPr>
        <p:spPr>
          <a:xfrm>
            <a:off x="6762750" y="1026160"/>
            <a:ext cx="145732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D91819D0-3DF8-49D3-93FF-6BA7EFE43B86}"/>
              </a:ext>
            </a:extLst>
          </p:cNvPr>
          <p:cNvCxnSpPr>
            <a:cxnSpLocks/>
          </p:cNvCxnSpPr>
          <p:nvPr/>
        </p:nvCxnSpPr>
        <p:spPr>
          <a:xfrm>
            <a:off x="7267575" y="1521460"/>
            <a:ext cx="9525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69E23101-9E03-4889-9A51-6C9DA3010771}"/>
              </a:ext>
            </a:extLst>
          </p:cNvPr>
          <p:cNvCxnSpPr>
            <a:cxnSpLocks/>
          </p:cNvCxnSpPr>
          <p:nvPr/>
        </p:nvCxnSpPr>
        <p:spPr>
          <a:xfrm>
            <a:off x="6686550" y="2073910"/>
            <a:ext cx="153352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4">
            <a:extLst>
              <a:ext uri="{FF2B5EF4-FFF2-40B4-BE49-F238E27FC236}">
                <a16:creationId xmlns:a16="http://schemas.microsoft.com/office/drawing/2014/main" id="{7DF2057B-2707-43A6-A821-5DD6079EFAD9}"/>
              </a:ext>
            </a:extLst>
          </p:cNvPr>
          <p:cNvSpPr/>
          <p:nvPr/>
        </p:nvSpPr>
        <p:spPr>
          <a:xfrm>
            <a:off x="4478020" y="367030"/>
            <a:ext cx="7292975" cy="2624664"/>
          </a:xfrm>
          <a:prstGeom prst="roundRect">
            <a:avLst>
              <a:gd name="adj" fmla="val 68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509993" y="3382853"/>
            <a:ext cx="7292975" cy="3221355"/>
          </a:xfrm>
          <a:prstGeom prst="roundRect">
            <a:avLst>
              <a:gd name="adj" fmla="val 68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hteck 38"/>
          <p:cNvSpPr/>
          <p:nvPr/>
        </p:nvSpPr>
        <p:spPr>
          <a:xfrm>
            <a:off x="0" y="0"/>
            <a:ext cx="3787140"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389032" y="3208673"/>
            <a:ext cx="2621280" cy="1014730"/>
          </a:xfrm>
          <a:prstGeom prst="rect">
            <a:avLst/>
          </a:prstGeom>
          <a:noFill/>
        </p:spPr>
        <p:txBody>
          <a:bodyPr wrap="none" rtlCol="0">
            <a:spAutoFit/>
          </a:bodyPr>
          <a:lstStyle/>
          <a:p>
            <a:r>
              <a:rPr lang="zh-CN" sz="2800" dirty="0">
                <a:solidFill>
                  <a:schemeClr val="tx1">
                    <a:lumMod val="75000"/>
                    <a:lumOff val="25000"/>
                  </a:schemeClr>
                </a:solidFill>
                <a:latin typeface="苹方 特粗" panose="020B0800000000000000" charset="-122"/>
                <a:ea typeface="苹方 特粗" panose="020B0800000000000000" charset="-122"/>
              </a:rPr>
              <a:t>智能手语</a:t>
            </a:r>
          </a:p>
          <a:p>
            <a:r>
              <a:rPr lang="zh-CN" sz="3200" dirty="0">
                <a:solidFill>
                  <a:schemeClr val="tx1">
                    <a:lumMod val="75000"/>
                    <a:lumOff val="25000"/>
                  </a:schemeClr>
                </a:solidFill>
                <a:latin typeface="苹方 特粗" panose="020B0800000000000000" charset="-122"/>
                <a:ea typeface="苹方 特粗" panose="020B0800000000000000" charset="-122"/>
              </a:rPr>
              <a:t>翻译设备调研</a:t>
            </a:r>
          </a:p>
        </p:txBody>
      </p:sp>
      <p:sp>
        <p:nvSpPr>
          <p:cNvPr id="13" name="Google Shape;86;p19"/>
          <p:cNvSpPr txBox="1"/>
          <p:nvPr/>
        </p:nvSpPr>
        <p:spPr>
          <a:xfrm>
            <a:off x="415702" y="2556960"/>
            <a:ext cx="3183654" cy="310226"/>
          </a:xfrm>
          <a:prstGeom prst="rect">
            <a:avLst/>
          </a:prstGeom>
          <a:noFill/>
          <a:ln>
            <a:noFill/>
          </a:ln>
        </p:spPr>
        <p:txBody>
          <a:bodyPr spcFirstLastPara="1" wrap="square" lIns="91425" tIns="45700" rIns="91425" bIns="45700" anchor="t" anchorCtr="0">
            <a:noAutofit/>
          </a:bodyPr>
          <a:lstStyle/>
          <a:p>
            <a:pPr marR="0" indent="0">
              <a:spcBef>
                <a:spcPts val="0"/>
              </a:spcBef>
              <a:spcAft>
                <a:spcPts val="0"/>
              </a:spcAft>
              <a:buNone/>
            </a:pPr>
            <a:r>
              <a:rPr lang="en-US" sz="1600" b="0" i="0" cap="none">
                <a:solidFill>
                  <a:schemeClr val="accent2"/>
                </a:solidFill>
                <a:latin typeface="苹方 常规" panose="020B0300000000000000" charset="-122"/>
                <a:ea typeface="苹方 常规" panose="020B0300000000000000" charset="-122"/>
                <a:cs typeface="Lato"/>
                <a:sym typeface="Lato"/>
              </a:rPr>
              <a:t>Research on Intelligent</a:t>
            </a:r>
          </a:p>
          <a:p>
            <a:pPr marR="0" indent="0">
              <a:spcBef>
                <a:spcPts val="0"/>
              </a:spcBef>
              <a:spcAft>
                <a:spcPts val="0"/>
              </a:spcAft>
              <a:buNone/>
            </a:pPr>
            <a:r>
              <a:rPr lang="en-US" sz="1600" b="0" i="0" cap="none">
                <a:solidFill>
                  <a:schemeClr val="accent2"/>
                </a:solidFill>
                <a:latin typeface="苹方 常规" panose="020B0300000000000000" charset="-122"/>
                <a:ea typeface="苹方 常规" panose="020B0300000000000000" charset="-122"/>
                <a:cs typeface="Lato"/>
                <a:sym typeface="Lato"/>
              </a:rPr>
              <a:t>sign translation equipment</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4719638" y="550080"/>
            <a:ext cx="3376611" cy="1609800"/>
          </a:xfrm>
          <a:prstGeom prst="rect">
            <a:avLst/>
          </a:prstGeom>
        </p:spPr>
        <p:txBody>
          <a:bodyPr wrap="square">
            <a:spAutoFit/>
          </a:bodyPr>
          <a:lstStyle/>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主要分为</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基于计算机视觉记录和基于数据</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的手套记录两种不同的类型。</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对于听障人士来说，</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高昂的价格、笨重的设备、不精准的识别与翻译</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和有限的使用场景让以上产品难以在现实中使用。</a:t>
            </a:r>
          </a:p>
        </p:txBody>
      </p:sp>
      <p:sp>
        <p:nvSpPr>
          <p:cNvPr id="4" name="Rectangle 29"/>
          <p:cNvSpPr/>
          <p:nvPr/>
        </p:nvSpPr>
        <p:spPr>
          <a:xfrm>
            <a:off x="8589011" y="6011545"/>
            <a:ext cx="2979420" cy="245110"/>
          </a:xfrm>
          <a:prstGeom prst="rect">
            <a:avLst/>
          </a:prstGeom>
        </p:spPr>
        <p:txBody>
          <a:bodyPr wrap="square">
            <a:spAutoFit/>
          </a:bodyPr>
          <a:lstStyle/>
          <a:p>
            <a:pPr indent="304800" algn="ctr"/>
            <a:r>
              <a:rPr lang="en-US"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AI</a:t>
            </a:r>
            <a:r>
              <a:rPr lang="zh-CN" altLang="en-US"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手语</a:t>
            </a:r>
            <a:r>
              <a:rPr lang="zh-CN"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主播在冬奥会期间的应用</a:t>
            </a:r>
            <a:endParaRPr lang="zh-CN" altLang="en-US" sz="1000" dirty="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endParaRPr>
          </a:p>
        </p:txBody>
      </p:sp>
      <p:sp>
        <p:nvSpPr>
          <p:cNvPr id="100" name="文本框 99"/>
          <p:cNvSpPr txBox="1"/>
          <p:nvPr/>
        </p:nvSpPr>
        <p:spPr>
          <a:xfrm>
            <a:off x="4719638" y="4085589"/>
            <a:ext cx="3376611" cy="1815882"/>
          </a:xfrm>
          <a:prstGeom prst="rect">
            <a:avLst/>
          </a:prstGeom>
          <a:noFill/>
          <a:ln w="9525">
            <a:noFill/>
          </a:ln>
        </p:spPr>
        <p:txBody>
          <a:bodyPr wrap="square">
            <a:spAutoFit/>
          </a:bodyPr>
          <a:lstStyle/>
          <a:p>
            <a:pPr indent="0">
              <a:buNone/>
            </a:pPr>
            <a:r>
              <a:rPr lang="zh-CN" altLang="en-US" sz="1400" dirty="0">
                <a:latin typeface="苹方 特粗" panose="020B0800000000000000" charset="-122"/>
                <a:ea typeface="苹方 特粗" panose="020B0800000000000000" charset="-122"/>
                <a:cs typeface="苹方 特粗" panose="020B0800000000000000" charset="-122"/>
              </a:rPr>
              <a:t>冬奥赛事播报央视新闻手语主播</a:t>
            </a:r>
            <a:endParaRPr lang="zh-CN" altLang="en-US" sz="1400" b="1" dirty="0">
              <a:latin typeface="苹方 中等" panose="020B0400000000000000" charset="-122"/>
              <a:ea typeface="苹方 中等" panose="020B0400000000000000" charset="-122"/>
            </a:endParaRPr>
          </a:p>
          <a:p>
            <a:pPr indent="0">
              <a:buNone/>
            </a:pPr>
            <a:endParaRPr lang="zh-CN" altLang="en-US" sz="1400" b="1" dirty="0">
              <a:latin typeface="苹方 中等" panose="020B0400000000000000" charset="-122"/>
              <a:ea typeface="苹方 中等" panose="020B0400000000000000" charset="-122"/>
            </a:endParaRPr>
          </a:p>
          <a:p>
            <a:pPr indent="0">
              <a:buNone/>
            </a:pPr>
            <a:endParaRPr lang="zh-CN" altLang="en-US" sz="1400" b="0" dirty="0">
              <a:latin typeface="苹方 中等" panose="020B0400000000000000" charset="-122"/>
              <a:ea typeface="苹方 中等" panose="020B0400000000000000" charset="-122"/>
            </a:endParaRPr>
          </a:p>
          <a:p>
            <a:pPr indent="0">
              <a:buNone/>
            </a:pPr>
            <a:r>
              <a:rPr lang="zh-CN" altLang="en-US" sz="1400" b="0" dirty="0">
                <a:latin typeface="苹方 中等" panose="020B0400000000000000" charset="-122"/>
                <a:ea typeface="苹方 中等" panose="020B0400000000000000" charset="-122"/>
              </a:rPr>
              <a:t>“冬奥手语播报数字人” 通过语义蒸馏及手语翻译快编模型，</a:t>
            </a:r>
            <a:r>
              <a:rPr lang="zh-CN" altLang="en-US" sz="1400" b="1" dirty="0">
                <a:latin typeface="苹方 中等" panose="020B0400000000000000" charset="-122"/>
                <a:ea typeface="苹方 中等" panose="020B0400000000000000" charset="-122"/>
              </a:rPr>
              <a:t>实现新闻播报语音蒸馏成语义高度接近的手语文字，并翻译成符合手语习惯的语序。</a:t>
            </a:r>
          </a:p>
          <a:p>
            <a:pPr indent="0">
              <a:buNone/>
            </a:pPr>
            <a:endParaRPr lang="zh-CN" altLang="en-US" sz="1400" b="0" dirty="0">
              <a:latin typeface="苹方 中等" panose="020B0400000000000000" charset="-122"/>
              <a:ea typeface="苹方 中等" panose="020B0400000000000000" charset="-122"/>
            </a:endParaRPr>
          </a:p>
        </p:txBody>
      </p:sp>
      <p:pic>
        <p:nvPicPr>
          <p:cNvPr id="15" name="图片 15"/>
          <p:cNvPicPr>
            <a:picLocks noChangeAspect="1"/>
          </p:cNvPicPr>
          <p:nvPr/>
        </p:nvPicPr>
        <p:blipFill>
          <a:blip r:embed="rId2"/>
          <a:srcRect l="24665"/>
          <a:stretch>
            <a:fillRect/>
          </a:stretch>
        </p:blipFill>
        <p:spPr>
          <a:xfrm>
            <a:off x="8589011" y="3694430"/>
            <a:ext cx="2980055" cy="2197100"/>
          </a:xfrm>
          <a:prstGeom prst="rect">
            <a:avLst/>
          </a:prstGeom>
        </p:spPr>
      </p:pic>
      <p:pic>
        <p:nvPicPr>
          <p:cNvPr id="6" name="图片 5">
            <a:extLst>
              <a:ext uri="{FF2B5EF4-FFF2-40B4-BE49-F238E27FC236}">
                <a16:creationId xmlns:a16="http://schemas.microsoft.com/office/drawing/2014/main" id="{9CB00FEE-3344-48C6-B409-4D7CCD68DCDD}"/>
              </a:ext>
            </a:extLst>
          </p:cNvPr>
          <p:cNvPicPr>
            <a:picLocks noChangeAspect="1"/>
          </p:cNvPicPr>
          <p:nvPr/>
        </p:nvPicPr>
        <p:blipFill>
          <a:blip r:embed="rId3"/>
          <a:stretch>
            <a:fillRect/>
          </a:stretch>
        </p:blipFill>
        <p:spPr>
          <a:xfrm>
            <a:off x="8529723" y="680273"/>
            <a:ext cx="2989812" cy="1876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500"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anim calcmode="lin" valueType="num">
                                      <p:cBhvr>
                                        <p:cTn id="13" dur="500" fill="hold"/>
                                        <p:tgtEl>
                                          <p:spTgt spid="100"/>
                                        </p:tgtEl>
                                        <p:attrNameLst>
                                          <p:attrName>ppt_x</p:attrName>
                                        </p:attrNameLst>
                                      </p:cBhvr>
                                      <p:tavLst>
                                        <p:tav tm="0">
                                          <p:val>
                                            <p:strVal val="#ppt_x"/>
                                          </p:val>
                                        </p:tav>
                                        <p:tav tm="100000">
                                          <p:val>
                                            <p:strVal val="#ppt_x"/>
                                          </p:val>
                                        </p:tav>
                                      </p:tavLst>
                                    </p:anim>
                                    <p:anim calcmode="lin" valueType="num">
                                      <p:cBhvr>
                                        <p:cTn id="14" dur="500" fill="hold"/>
                                        <p:tgtEl>
                                          <p:spTgt spid="10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500"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500"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1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45572" y="3208673"/>
            <a:ext cx="3383280" cy="1076325"/>
          </a:xfrm>
          <a:prstGeom prst="rect">
            <a:avLst/>
          </a:prstGeom>
          <a:noFill/>
        </p:spPr>
        <p:txBody>
          <a:bodyPr wrap="none" rtlCol="0">
            <a:spAutoFit/>
          </a:bodyPr>
          <a:lstStyle/>
          <a:p>
            <a:pPr algn="l"/>
            <a:r>
              <a:rPr lang="zh-CN" sz="2800" dirty="0">
                <a:solidFill>
                  <a:schemeClr val="tx1">
                    <a:lumMod val="75000"/>
                    <a:lumOff val="25000"/>
                  </a:schemeClr>
                </a:solidFill>
                <a:latin typeface="苹方 特粗" panose="020B0800000000000000" charset="-122"/>
                <a:ea typeface="苹方 特粗" panose="020B0800000000000000" charset="-122"/>
              </a:rPr>
              <a:t>断层扫描技术应用的</a:t>
            </a:r>
          </a:p>
          <a:p>
            <a:pPr algn="l"/>
            <a:r>
              <a:rPr lang="zh-CN" sz="3600" dirty="0">
                <a:solidFill>
                  <a:schemeClr val="tx1">
                    <a:lumMod val="75000"/>
                    <a:lumOff val="25000"/>
                  </a:schemeClr>
                </a:solidFill>
                <a:latin typeface="苹方 特粗" panose="020B0800000000000000" charset="-122"/>
                <a:ea typeface="苹方 特粗" panose="020B0800000000000000" charset="-122"/>
              </a:rPr>
              <a:t>可行性</a:t>
            </a:r>
          </a:p>
        </p:txBody>
      </p:sp>
      <p:sp>
        <p:nvSpPr>
          <p:cNvPr id="13" name="Google Shape;86;p19"/>
          <p:cNvSpPr txBox="1"/>
          <p:nvPr/>
        </p:nvSpPr>
        <p:spPr>
          <a:xfrm>
            <a:off x="672242" y="2556960"/>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Feasibility of application of tomography technology</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363845" y="868680"/>
            <a:ext cx="5968365" cy="1353319"/>
          </a:xfrm>
          <a:prstGeom prst="rect">
            <a:avLst/>
          </a:prstGeom>
        </p:spPr>
        <p:txBody>
          <a:bodyPr wrap="square">
            <a:spAutoFit/>
          </a:bodyPr>
          <a:lstStyle/>
          <a:p>
            <a:pPr lvl="0" algn="l">
              <a:lnSpc>
                <a:spcPts val="2000"/>
              </a:lnSpc>
              <a:defRPr/>
            </a:pPr>
            <a:endParaRPr lang="en-US" altLang="zh-CN" sz="1400" b="1"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环形均匀排布的8个电极</a:t>
            </a:r>
            <a:endParaRPr lang="en-US" altLang="zh-CN" sz="1400" b="1"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两个电极之间</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的</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实时阻抗</a:t>
            </a:r>
            <a:r>
              <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rPr>
              <a:t>-&gt; </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获得28个阻抗数据</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图像重建算法</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重建截面的肌肉状态</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获取目前手势</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sp>
        <p:nvSpPr>
          <p:cNvPr id="4" name="Rectangle 29"/>
          <p:cNvSpPr/>
          <p:nvPr/>
        </p:nvSpPr>
        <p:spPr>
          <a:xfrm>
            <a:off x="5363845" y="5831840"/>
            <a:ext cx="6170930" cy="347345"/>
          </a:xfrm>
          <a:prstGeom prst="rect">
            <a:avLst/>
          </a:prstGeom>
        </p:spPr>
        <p:txBody>
          <a:bodyPr wrap="square">
            <a:spAutoFit/>
          </a:bodyPr>
          <a:lstStyle/>
          <a:p>
            <a:pPr lvl="0" algn="ctr">
              <a:lnSpc>
                <a:spcPts val="2000"/>
              </a:lnSpc>
              <a:defRPr/>
            </a:pPr>
            <a:r>
              <a:rPr lang="zh-CN" altLang="en-US" sz="1200" dirty="0">
                <a:solidFill>
                  <a:schemeClr val="tx1">
                    <a:lumMod val="50000"/>
                    <a:lumOff val="50000"/>
                  </a:schemeClr>
                </a:solidFill>
                <a:latin typeface="苹方 常规" panose="020B0300000000000000" charset="-122"/>
                <a:ea typeface="苹方 常规" panose="020B0300000000000000" charset="-122"/>
                <a:cs typeface="苹方 常规" panose="020B0300000000000000" charset="-122"/>
                <a:sym typeface="FZHei-B01S" panose="02010601030101010101" pitchFamily="2" charset="-122"/>
              </a:rPr>
              <a:t>断层扫描技术</a:t>
            </a:r>
          </a:p>
        </p:txBody>
      </p:sp>
      <p:pic>
        <p:nvPicPr>
          <p:cNvPr id="16" name="图片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363845" y="3241040"/>
            <a:ext cx="5910580" cy="26047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p:nvPr/>
        </p:nvSpPr>
        <p:spPr>
          <a:xfrm>
            <a:off x="9039225" y="0"/>
            <a:ext cx="3152775"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7"/>
          <p:cNvSpPr txBox="1"/>
          <p:nvPr/>
        </p:nvSpPr>
        <p:spPr>
          <a:xfrm>
            <a:off x="672555" y="1384923"/>
            <a:ext cx="1808480" cy="583565"/>
          </a:xfrm>
          <a:prstGeom prst="rect">
            <a:avLst/>
          </a:prstGeom>
          <a:noFill/>
        </p:spPr>
        <p:txBody>
          <a:bodyPr wrap="none" rtlCol="0">
            <a:spAutoFit/>
          </a:bodyPr>
          <a:lstStyle/>
          <a:p>
            <a:r>
              <a:rPr lang="zh-CN" altLang="en-US" sz="3200" dirty="0">
                <a:solidFill>
                  <a:schemeClr val="tx1">
                    <a:lumMod val="75000"/>
                    <a:lumOff val="25000"/>
                  </a:schemeClr>
                </a:solidFill>
                <a:latin typeface="苹方 特粗" panose="020B0800000000000000" charset="-122"/>
                <a:ea typeface="苹方 特粗" panose="020B0800000000000000" charset="-122"/>
              </a:rPr>
              <a:t>前期调研</a:t>
            </a:r>
          </a:p>
        </p:txBody>
      </p:sp>
      <p:sp>
        <p:nvSpPr>
          <p:cNvPr id="13" name="TextBox 24"/>
          <p:cNvSpPr txBox="1"/>
          <p:nvPr/>
        </p:nvSpPr>
        <p:spPr>
          <a:xfrm>
            <a:off x="662940" y="1836420"/>
            <a:ext cx="6758940" cy="2657122"/>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endParaRPr lang="en-US" altLang="zh-CN" sz="1200" dirty="0">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400" dirty="0">
                <a:latin typeface="苹方 中等" panose="020B0400000000000000" charset="-122"/>
                <a:ea typeface="苹方 中等" panose="020B0400000000000000" charset="-122"/>
                <a:sym typeface="FZHei-B01S" panose="02010601030101010101" pitchFamily="2" charset="-122"/>
              </a:rPr>
              <a:t>手语：</a:t>
            </a:r>
            <a:r>
              <a:rPr lang="zh-CN" altLang="en-US" sz="1400" b="1" dirty="0">
                <a:latin typeface="苹方 中等" panose="020B0400000000000000" charset="-122"/>
                <a:ea typeface="苹方 中等" panose="020B0400000000000000" charset="-122"/>
                <a:sym typeface="FZHei-B01S" panose="02010601030101010101" pitchFamily="2" charset="-122"/>
              </a:rPr>
              <a:t>手形、手的位置、手的移动、手掌的朝向</a:t>
            </a:r>
            <a:r>
              <a:rPr lang="zh-CN" altLang="en-US" sz="1400" dirty="0">
                <a:latin typeface="苹方 中等" panose="020B0400000000000000" charset="-122"/>
                <a:ea typeface="苹方 中等" panose="020B0400000000000000" charset="-122"/>
                <a:sym typeface="FZHei-B01S" panose="02010601030101010101" pitchFamily="2" charset="-122"/>
              </a:rPr>
              <a:t>，再配合以面部表情和身体姿态，按照一定的语法规则来表达特定的意思。</a:t>
            </a:r>
          </a:p>
          <a:p>
            <a:pPr marR="0" indent="0" defTabSz="1217930" fontAlgn="auto">
              <a:lnSpc>
                <a:spcPts val="2000"/>
              </a:lnSpc>
              <a:spcBef>
                <a:spcPts val="0"/>
              </a:spcBef>
              <a:spcAft>
                <a:spcPts val="0"/>
              </a:spcAft>
              <a:buClrTx/>
              <a:buSzTx/>
              <a:buFontTx/>
              <a:buNone/>
              <a:defRPr/>
            </a:pPr>
            <a:endParaRPr lang="en-US" altLang="zh-CN"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endParaRPr lang="zh-CN" altLang="en-US"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800" b="1" dirty="0">
                <a:latin typeface="苹方 特粗" panose="020B0800000000000000" charset="-122"/>
                <a:ea typeface="苹方 特粗" panose="020B0800000000000000" charset="-122"/>
                <a:sym typeface="FZHei-B01S" panose="02010601030101010101" pitchFamily="2" charset="-122"/>
              </a:rPr>
              <a:t>手指字母使用率高</a:t>
            </a:r>
            <a:endParaRPr lang="zh-CN" sz="1400" dirty="0">
              <a:latin typeface="苹方 中等" panose="020B0400000000000000" charset="-122"/>
              <a:ea typeface="苹方 中等" panose="020B0400000000000000" charset="-122"/>
              <a:cs typeface="苹方 中等" panose="020B0400000000000000" charset="-122"/>
              <a:sym typeface="+mn-ea"/>
            </a:endParaRPr>
          </a:p>
          <a:p>
            <a:pPr marR="0" indent="0" defTabSz="1217930" fontAlgn="auto">
              <a:lnSpc>
                <a:spcPts val="2000"/>
              </a:lnSpc>
              <a:spcBef>
                <a:spcPts val="0"/>
              </a:spcBef>
              <a:spcAft>
                <a:spcPts val="0"/>
              </a:spcAft>
              <a:buClrTx/>
              <a:buSzTx/>
              <a:buFontTx/>
              <a:buNone/>
              <a:defRPr/>
            </a:pPr>
            <a:endParaRPr lang="en-US" altLang="zh-CN" dirty="0">
              <a:solidFill>
                <a:schemeClr val="tx1">
                  <a:lumMod val="50000"/>
                  <a:lumOff val="50000"/>
                </a:schemeClr>
              </a:solidFill>
              <a:latin typeface="苹方 特粗" panose="020B0800000000000000" charset="-122"/>
              <a:ea typeface="苹方 特粗" panose="020B0800000000000000" charset="-122"/>
              <a:cs typeface="苹方 特粗" panose="020B0800000000000000" charset="-122"/>
              <a:sym typeface="+mn-ea"/>
            </a:endParaRPr>
          </a:p>
          <a:p>
            <a:pPr marR="0" indent="0" defTabSz="1217930" fontAlgn="auto">
              <a:lnSpc>
                <a:spcPts val="2000"/>
              </a:lnSpc>
              <a:spcBef>
                <a:spcPts val="0"/>
              </a:spcBef>
              <a:spcAft>
                <a:spcPts val="0"/>
              </a:spcAft>
              <a:buClrTx/>
              <a:buSzTx/>
              <a:buFontTx/>
              <a:buNone/>
              <a:defRPr/>
            </a:pPr>
            <a:endParaRPr lang="zh-CN" dirty="0">
              <a:solidFill>
                <a:schemeClr val="tx1">
                  <a:lumMod val="50000"/>
                  <a:lumOff val="50000"/>
                </a:schemeClr>
              </a:solidFill>
              <a:latin typeface="苹方 特粗" panose="020B0800000000000000" charset="-122"/>
              <a:ea typeface="苹方 特粗" panose="020B0800000000000000" charset="-122"/>
              <a:cs typeface="苹方 特粗" panose="020B0800000000000000" charset="-122"/>
              <a:sym typeface="+mn-ea"/>
            </a:endParaRPr>
          </a:p>
          <a:p>
            <a:pPr marR="0" indent="0" defTabSz="1217930" fontAlgn="auto">
              <a:lnSpc>
                <a:spcPts val="2000"/>
              </a:lnSpc>
              <a:spcBef>
                <a:spcPts val="0"/>
              </a:spcBef>
              <a:spcAft>
                <a:spcPts val="0"/>
              </a:spcAft>
              <a:buClrTx/>
              <a:buSzTx/>
              <a:buFontTx/>
              <a:buNone/>
              <a:defRPr/>
            </a:pPr>
            <a:r>
              <a:rPr lang="zh-CN" dirty="0">
                <a:latin typeface="苹方 特粗" panose="020B0800000000000000" charset="-122"/>
                <a:ea typeface="苹方 特粗" panose="020B0800000000000000" charset="-122"/>
                <a:cs typeface="苹方 特粗" panose="020B0800000000000000" charset="-122"/>
                <a:sym typeface="+mn-ea"/>
              </a:rPr>
              <a:t>因此团队决定以26个手语字母为基础进行手语的识别与翻译。</a:t>
            </a:r>
            <a:endParaRPr lang="zh-CN" dirty="0">
              <a:latin typeface="苹方 特粗" panose="020B0800000000000000" charset="-122"/>
              <a:ea typeface="苹方 特粗" panose="020B0800000000000000" charset="-122"/>
              <a:cs typeface="苹方 特粗" panose="020B0800000000000000" charset="-122"/>
            </a:endParaRPr>
          </a:p>
          <a:p>
            <a:pPr marR="0" indent="0" defTabSz="1217930" fontAlgn="auto">
              <a:lnSpc>
                <a:spcPts val="2000"/>
              </a:lnSpc>
              <a:spcBef>
                <a:spcPts val="0"/>
              </a:spcBef>
              <a:spcAft>
                <a:spcPts val="0"/>
              </a:spcAft>
              <a:buClrTx/>
              <a:buSzTx/>
              <a:buFontTx/>
              <a:buNone/>
              <a:defRPr/>
            </a:pPr>
            <a:endParaRPr lang="zh-CN" altLang="en-US" dirty="0">
              <a:latin typeface="苹方 特粗" panose="020B0800000000000000" charset="-122"/>
              <a:ea typeface="苹方 特粗" panose="020B0800000000000000" charset="-122"/>
              <a:cs typeface="苹方 特粗" panose="020B0800000000000000" charset="-122"/>
              <a:sym typeface="FZHei-B01S" panose="02010601030101010101" pitchFamily="2" charset="-122"/>
            </a:endParaRP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6"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724140" y="1734820"/>
            <a:ext cx="4165600" cy="2861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A002066B-D52B-4803-A5FB-985DAB139282}"/>
              </a:ext>
            </a:extLst>
          </p:cNvPr>
          <p:cNvSpPr txBox="1"/>
          <p:nvPr/>
        </p:nvSpPr>
        <p:spPr>
          <a:xfrm>
            <a:off x="9039225" y="4748599"/>
            <a:ext cx="1876425" cy="276999"/>
          </a:xfrm>
          <a:prstGeom prst="rect">
            <a:avLst/>
          </a:prstGeom>
          <a:noFill/>
        </p:spPr>
        <p:txBody>
          <a:bodyPr wrap="square" rtlCol="0">
            <a:spAutoFit/>
          </a:bodyPr>
          <a:lstStyle/>
          <a:p>
            <a:r>
              <a:rPr lang="zh-CN" altLang="en-US" sz="1200" dirty="0">
                <a:ea typeface="苹方 中等" panose="020B0400000000000000" charset="-122"/>
              </a:rPr>
              <a:t>世界通用手指字母表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3065870" y="331458"/>
            <a:ext cx="4541628" cy="461665"/>
          </a:xfrm>
          <a:prstGeom prst="rect">
            <a:avLst/>
          </a:prstGeom>
          <a:noFill/>
        </p:spPr>
        <p:txBody>
          <a:bodyPr wrap="none" rtlCol="0">
            <a:spAutoFit/>
          </a:bodyPr>
          <a:lstStyle/>
          <a:p>
            <a:pPr algn="l"/>
            <a:r>
              <a:rPr lang="en-US" altLang="zh-CN" sz="2400" dirty="0">
                <a:solidFill>
                  <a:schemeClr val="tx1">
                    <a:lumMod val="75000"/>
                    <a:lumOff val="25000"/>
                  </a:schemeClr>
                </a:solidFill>
                <a:latin typeface="苹方 特粗" panose="020B0800000000000000" charset="-122"/>
                <a:ea typeface="苹方 特粗" panose="020B0800000000000000" charset="-122"/>
              </a:rPr>
              <a:t>——</a:t>
            </a:r>
            <a:r>
              <a:rPr lang="zh-CN" altLang="en-US" sz="2400" dirty="0">
                <a:solidFill>
                  <a:schemeClr val="tx1">
                    <a:lumMod val="75000"/>
                    <a:lumOff val="25000"/>
                  </a:schemeClr>
                </a:solidFill>
                <a:latin typeface="苹方 特粗" panose="020B0800000000000000" charset="-122"/>
                <a:ea typeface="苹方 特粗" panose="020B0800000000000000" charset="-122"/>
              </a:rPr>
              <a:t>初版嵌入式电路设计和制作</a:t>
            </a:r>
          </a:p>
        </p:txBody>
      </p:sp>
      <p:sp>
        <p:nvSpPr>
          <p:cNvPr id="13" name="TextBox 24"/>
          <p:cNvSpPr txBox="1"/>
          <p:nvPr/>
        </p:nvSpPr>
        <p:spPr>
          <a:xfrm>
            <a:off x="7740650" y="4556760"/>
            <a:ext cx="3765550" cy="1615939"/>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r>
              <a:rPr lang="zh-CN" altLang="en-US" sz="16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rPr>
              <a:t>我们使用嵌入式芯片和高速ADC做阻抗采集，以上为手环小板原理图电路图和实物图，</a:t>
            </a:r>
          </a:p>
          <a:p>
            <a:pPr marR="0" indent="0" defTabSz="1217930" fontAlgn="auto">
              <a:lnSpc>
                <a:spcPts val="2000"/>
              </a:lnSpc>
              <a:spcBef>
                <a:spcPts val="0"/>
              </a:spcBef>
              <a:spcAft>
                <a:spcPts val="0"/>
              </a:spcAft>
              <a:buClrTx/>
              <a:buSzTx/>
              <a:buFontTx/>
              <a:buNone/>
              <a:defRPr/>
            </a:pPr>
            <a:endParaRPr lang="zh-CN" altLang="en-US" sz="16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6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rPr>
              <a:t>同时我们采用了扫描的思路来获取各个方向的Tomography数据。</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12" name="图片 5" descr="图形用户界面, 表格&#10;&#10;描述已自动生成">
            <a:extLst>
              <a:ext uri="{FF2B5EF4-FFF2-40B4-BE49-F238E27FC236}">
                <a16:creationId xmlns:a16="http://schemas.microsoft.com/office/drawing/2014/main" id="{E895D6D5-BC99-43FA-AAA5-06A9901161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598891" y="1107176"/>
            <a:ext cx="4245591" cy="3283458"/>
          </a:xfrm>
          <a:prstGeom prst="rect">
            <a:avLst/>
          </a:prstGeom>
          <a:noFill/>
          <a:ln>
            <a:noFill/>
          </a:ln>
        </p:spPr>
      </p:pic>
      <p:pic>
        <p:nvPicPr>
          <p:cNvPr id="3" name="图片 2">
            <a:extLst>
              <a:ext uri="{FF2B5EF4-FFF2-40B4-BE49-F238E27FC236}">
                <a16:creationId xmlns:a16="http://schemas.microsoft.com/office/drawing/2014/main" id="{6919386E-CAEF-4EB5-9BED-B2BEA5605F98}"/>
              </a:ext>
            </a:extLst>
          </p:cNvPr>
          <p:cNvPicPr>
            <a:picLocks noChangeAspect="1"/>
          </p:cNvPicPr>
          <p:nvPr/>
        </p:nvPicPr>
        <p:blipFill>
          <a:blip r:embed="rId3"/>
          <a:stretch>
            <a:fillRect/>
          </a:stretch>
        </p:blipFill>
        <p:spPr>
          <a:xfrm>
            <a:off x="802957" y="1264650"/>
            <a:ext cx="5624675" cy="2702655"/>
          </a:xfrm>
          <a:prstGeom prst="rect">
            <a:avLst/>
          </a:prstGeom>
        </p:spPr>
      </p:pic>
      <p:pic>
        <p:nvPicPr>
          <p:cNvPr id="9" name="图片 8">
            <a:extLst>
              <a:ext uri="{FF2B5EF4-FFF2-40B4-BE49-F238E27FC236}">
                <a16:creationId xmlns:a16="http://schemas.microsoft.com/office/drawing/2014/main" id="{05222929-975E-4ECE-B662-14A05551DBF2}"/>
              </a:ext>
            </a:extLst>
          </p:cNvPr>
          <p:cNvPicPr>
            <a:picLocks noChangeAspect="1"/>
          </p:cNvPicPr>
          <p:nvPr/>
        </p:nvPicPr>
        <p:blipFill>
          <a:blip r:embed="rId4"/>
          <a:stretch>
            <a:fillRect/>
          </a:stretch>
        </p:blipFill>
        <p:spPr>
          <a:xfrm>
            <a:off x="799200" y="3948346"/>
            <a:ext cx="2741145" cy="2739520"/>
          </a:xfrm>
          <a:prstGeom prst="rect">
            <a:avLst/>
          </a:prstGeom>
        </p:spPr>
      </p:pic>
      <p:pic>
        <p:nvPicPr>
          <p:cNvPr id="4" name="图片 3">
            <a:extLst>
              <a:ext uri="{FF2B5EF4-FFF2-40B4-BE49-F238E27FC236}">
                <a16:creationId xmlns:a16="http://schemas.microsoft.com/office/drawing/2014/main" id="{5FFE22A1-10A7-482A-8905-A7B85F46F1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0344" y="3948345"/>
            <a:ext cx="4058547" cy="2739519"/>
          </a:xfrm>
          <a:prstGeom prst="rect">
            <a:avLst/>
          </a:prstGeom>
        </p:spPr>
      </p:pic>
    </p:spTree>
    <p:extLst>
      <p:ext uri="{BB962C8B-B14F-4D97-AF65-F5344CB8AC3E}">
        <p14:creationId xmlns:p14="http://schemas.microsoft.com/office/powerpoint/2010/main" val="3253168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183100"/>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1099</Words>
  <Application>Microsoft Office PowerPoint</Application>
  <PresentationFormat>宽屏</PresentationFormat>
  <Paragraphs>132</Paragraphs>
  <Slides>15</Slides>
  <Notes>3</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15</vt:i4>
      </vt:variant>
    </vt:vector>
  </HeadingPairs>
  <TitlesOfParts>
    <vt:vector size="27" baseType="lpstr">
      <vt:lpstr>Source Han Sans SC</vt:lpstr>
      <vt:lpstr>等线</vt:lpstr>
      <vt:lpstr>等线 Light</vt:lpstr>
      <vt:lpstr>苹方 常规</vt:lpstr>
      <vt:lpstr>苹方 特粗</vt:lpstr>
      <vt:lpstr>苹方 中等</vt:lpstr>
      <vt:lpstr>思源黑体</vt:lpstr>
      <vt:lpstr>微软雅黑</vt:lpstr>
      <vt:lpstr>微软雅黑 Light</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Administrater</dc:creator>
  <cp:lastModifiedBy>王 喆隆</cp:lastModifiedBy>
  <cp:revision>55</cp:revision>
  <dcterms:created xsi:type="dcterms:W3CDTF">2019-11-13T11:19:00Z</dcterms:created>
  <dcterms:modified xsi:type="dcterms:W3CDTF">2022-04-15T13:36:30Z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y fmtid="{D5CDD505-2E9C-101B-9397-08002B2CF9AE}" pid="3" name="KSOTemplateUUID">
    <vt:lpwstr>v1.0_mb_6KwjQV+KRHoGEjK9KXCiMw==</vt:lpwstr>
  </property>
</Properties>
</file>